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18" r:id="rId2"/>
    <p:sldId id="280" r:id="rId3"/>
    <p:sldId id="274" r:id="rId4"/>
    <p:sldId id="279" r:id="rId5"/>
    <p:sldId id="281" r:id="rId6"/>
    <p:sldId id="277" r:id="rId7"/>
    <p:sldId id="278" r:id="rId8"/>
    <p:sldId id="269" r:id="rId9"/>
    <p:sldId id="282" r:id="rId10"/>
    <p:sldId id="284" r:id="rId11"/>
    <p:sldId id="315" r:id="rId12"/>
    <p:sldId id="285" r:id="rId13"/>
    <p:sldId id="286" r:id="rId14"/>
    <p:sldId id="287" r:id="rId15"/>
    <p:sldId id="288" r:id="rId16"/>
    <p:sldId id="289" r:id="rId17"/>
    <p:sldId id="290" r:id="rId18"/>
    <p:sldId id="292" r:id="rId19"/>
    <p:sldId id="293" r:id="rId20"/>
    <p:sldId id="294" r:id="rId21"/>
    <p:sldId id="295" r:id="rId22"/>
    <p:sldId id="299" r:id="rId23"/>
    <p:sldId id="297" r:id="rId24"/>
    <p:sldId id="300" r:id="rId25"/>
    <p:sldId id="301" r:id="rId26"/>
    <p:sldId id="302" r:id="rId27"/>
    <p:sldId id="303" r:id="rId28"/>
    <p:sldId id="304" r:id="rId29"/>
    <p:sldId id="298" r:id="rId30"/>
    <p:sldId id="305" r:id="rId31"/>
    <p:sldId id="306" r:id="rId32"/>
    <p:sldId id="307" r:id="rId33"/>
    <p:sldId id="309" r:id="rId34"/>
    <p:sldId id="310" r:id="rId35"/>
    <p:sldId id="312" r:id="rId36"/>
    <p:sldId id="313" r:id="rId37"/>
    <p:sldId id="314" r:id="rId38"/>
    <p:sldId id="27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00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07B9D-BB77-4FE5-A9F5-0999D36B7C0C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DC817-3888-46D5-BC47-BBB3EDD982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29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DC817-3888-46D5-BC47-BBB3EDD982A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http://quod.lib.umich.edu/i/icp/7523866.0025.146?rgn=main;view=fulltext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http://www.papyrology.ox.ac.uk/POxy/beast/beast616.html</a:t>
            </a:r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25268" indent="-27894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15797" indent="-22315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62115" indent="-22315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08434" indent="-22315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54753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01071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47390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93708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93E69B9-52CA-4139-B4C2-1CAC7A3E1447}" type="slidenum">
              <a:rPr lang="en-US" sz="1200"/>
              <a:pPr eaLnBrk="1" hangingPunct="1"/>
              <a:t>10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19424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DC817-3888-46D5-BC47-BBB3EDD982A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93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hangingPunct="0"/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http://britishlibrary.typepad.co.uk/digitisedmanuscripts/greek-manuscripts/</a:t>
            </a:r>
          </a:p>
          <a:p>
            <a:pPr hangingPunct="0"/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ΙΩΑΝΝΟΥ Β 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hangingPunct="0"/>
            <a:r>
              <a:rPr lang="el-G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2Io 1:1</a:t>
            </a:r>
            <a:endParaRPr lang="en-US" sz="1200" b="1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Ὁ πρεσβύτερος ἐκλεκτῇ κυρίᾳ καὶ τοῖς τέκνοις αὐτῆς, οὓς ἐγὼ ἀγαπῶ ἐν ἀληθείᾳ, καὶ οὐκ ἐγὼ μόνος ἀλλὰ καὶ πάντες οἱ ἐγνωκότες τὴν ἀλήθειαν, 2 διὰ τὴν ἀλήθειαν τὴν μένουσαν ἐν ἡμῖν, καὶ μεθ’ ἡμῶν ἔσται εἰς τὸν αἰῶνα. 3 ἔσται μεθ’ ἡμῶν χάρις ἔλεος εἰρήνη παρὰ θεοῦ πατρός, καὶ παρὰ Ἰησοῦ Χριστοῦ τοῦ υἱοῦ τοῦ πατρός, ἐν ἀληθείᾳ καὶ ἀγάπῃ. 4 Ἐχάρην λίαν ὅτι εὕρηκα ἐκ τῶν τέκνων σου περιπατοῦντας ἐν ἀληθείᾳ, καθὼς ἐντολὴν ἐλάβομεν παρὰ </a:t>
            </a:r>
            <a:endParaRPr lang="en-US" dirty="0" smtClean="0"/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25268" indent="-27894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15797" indent="-22315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62115" indent="-22315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08434" indent="-22315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54753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01071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47390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93708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CD7F946-4BA6-4E06-B4B2-A0193BB01E21}" type="slidenum">
              <a:rPr lang="en-US" sz="1200"/>
              <a:pPr eaLnBrk="1" hangingPunct="1"/>
              <a:t>12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20618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25268" indent="-27894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15797" indent="-22315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62115" indent="-22315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08434" indent="-22315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54753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01071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47390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93708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0C5AE54-8DEB-43AD-902F-ECC4512E42A5}" type="slidenum">
              <a:rPr lang="en-US" sz="1200"/>
              <a:pPr eaLnBrk="1" hangingPunct="1"/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81869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hangingPunct="0"/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http://britishlibrary.typepad.co.uk/digitisedmanuscripts/greek-manuscripts/</a:t>
            </a:r>
          </a:p>
          <a:p>
            <a:pPr hangingPunct="0"/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ΙΩΑΝΝΟΥ Β 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hangingPunct="0"/>
            <a:r>
              <a:rPr lang="el-G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2Io 1:1</a:t>
            </a:r>
            <a:endParaRPr lang="en-US" sz="1200" b="1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Ὁ πρεσβύτερος ἐκλεκτῇ κυρίᾳ καὶ τοῖς τέκνοις αὐτῆς, οὓς ἐγὼ ἀγαπῶ ἐν ἀληθείᾳ, καὶ οὐκ ἐγὼ μόνος ἀλλὰ καὶ πάντες οἱ ἐγνωκότες τὴν ἀλήθειαν, 2 διὰ τὴν ἀλήθειαν τὴν μένουσαν ἐν ἡμῖν, καὶ μεθ’ ἡμῶν ἔσται εἰς τὸν αἰῶνα. 3 ἔσται μεθ’ ἡμῶν χάρις ἔλεος εἰρήνη παρὰ θεοῦ πατρός, καὶ παρὰ Ἰησοῦ Χριστοῦ τοῦ υἱοῦ τοῦ πατρός, ἐν ἀληθείᾳ καὶ ἀγάπῃ. 4 Ἐχάρην λίαν ὅτι εὕρηκα ἐκ τῶν τέκνων σου περιπατοῦντας ἐν ἀληθείᾳ, καθὼς ἐντολὴν ἐλάβομεν παρὰ </a:t>
            </a:r>
            <a:endParaRPr lang="en-US" dirty="0" smtClean="0"/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25268" indent="-27894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15797" indent="-22315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62115" indent="-22315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08434" indent="-22315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54753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01071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47390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93708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18B9CA0-7CE5-4B67-A030-B908E2400789}" type="slidenum">
              <a:rPr lang="en-US" sz="1200"/>
              <a:pPr eaLnBrk="1" hangingPunct="1"/>
              <a:t>14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69885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25268" indent="-27894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15797" indent="-22315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62115" indent="-22315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08434" indent="-22315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54753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01071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47390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93708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24DDD7B-43C1-44D2-8703-54DE569325FD}" type="slidenum">
              <a:rPr lang="en-US" sz="1200"/>
              <a:pPr eaLnBrk="1" hangingPunct="1"/>
              <a:t>15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569587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25268" indent="-27894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15797" indent="-22315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62115" indent="-22315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08434" indent="-22315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54753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01071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47390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93708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231D500-04F3-465C-905D-579C04EADFE2}" type="slidenum">
              <a:rPr lang="en-US" sz="1200"/>
              <a:pPr eaLnBrk="1" hangingPunct="1"/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289026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25268" indent="-27894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15797" indent="-22315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62115" indent="-22315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08434" indent="-22315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54753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01071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47390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93708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9A03F39-3804-4F08-A037-7618C1FDE998}" type="slidenum">
              <a:rPr lang="en-US" sz="1200"/>
              <a:pPr eaLnBrk="1" hangingPunct="1"/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431256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25268" indent="-27894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15797" indent="-22315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62115" indent="-22315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08434" indent="-22315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54753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01071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47390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93708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04D18D3-4E40-4EE4-B58F-4C8FB699DAEC}" type="slidenum">
              <a:rPr lang="en-US" sz="1200"/>
              <a:pPr eaLnBrk="1" hangingPunct="1"/>
              <a:t>18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2351267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25268" indent="-27894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15797" indent="-22315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62115" indent="-22315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08434" indent="-22315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54753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01071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47390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93708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6898FC0-275A-4214-A73A-6CB84A26A3DA}" type="slidenum">
              <a:rPr lang="en-US" sz="1200"/>
              <a:pPr eaLnBrk="1" hangingPunct="1"/>
              <a:t>19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824714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DC817-3888-46D5-BC47-BBB3EDD982A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725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25268" indent="-27894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15797" indent="-22315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62115" indent="-22315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08434" indent="-22315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54753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01071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47390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93708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8691421-BF12-4E22-9316-7AC631634747}" type="slidenum">
              <a:rPr lang="en-US" sz="1200"/>
              <a:pPr eaLnBrk="1" hangingPunct="1"/>
              <a:t>20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0967223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25268" indent="-27894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15797" indent="-22315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62115" indent="-22315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08434" indent="-22315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54753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01071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47390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93708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8D8DF21-2FB7-4533-8F40-C1030B0F4144}" type="slidenum">
              <a:rPr lang="en-US" sz="1200"/>
              <a:pPr eaLnBrk="1" hangingPunct="1"/>
              <a:t>21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4558364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25268" indent="-27894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15797" indent="-22315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62115" indent="-22315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08434" indent="-22315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54753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01071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47390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93708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8691421-BF12-4E22-9316-7AC631634747}" type="slidenum">
              <a:rPr lang="en-US" sz="1200"/>
              <a:pPr eaLnBrk="1" hangingPunct="1"/>
              <a:t>22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541635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25268" indent="-27894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15797" indent="-22315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62115" indent="-22315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08434" indent="-22315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54753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01071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47390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93708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D19FE89-4869-4AAD-B544-A0F1D772599B}" type="slidenum">
              <a:rPr lang="en-US" sz="1200"/>
              <a:pPr eaLnBrk="1" hangingPunct="1"/>
              <a:t>23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03968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Letter drawing from </a:t>
            </a:r>
            <a:r>
              <a:rPr lang="en-US" sz="1200" dirty="0" smtClean="0">
                <a:solidFill>
                  <a:schemeClr val="bg1"/>
                </a:solidFill>
                <a:cs typeface="Times New Roman" pitchFamily="18" charset="0"/>
              </a:rPr>
              <a:t>Nina Barclay. </a:t>
            </a:r>
            <a:r>
              <a:rPr lang="en-US" sz="1200" i="1" dirty="0" err="1" smtClean="0">
                <a:solidFill>
                  <a:schemeClr val="bg1"/>
                </a:solidFill>
                <a:cs typeface="Times New Roman" pitchFamily="18" charset="0"/>
              </a:rPr>
              <a:t>Eucleides</a:t>
            </a:r>
            <a:r>
              <a:rPr lang="en-US" sz="1200" i="1" dirty="0" smtClean="0">
                <a:solidFill>
                  <a:schemeClr val="bg1"/>
                </a:solidFill>
                <a:cs typeface="Times New Roman" pitchFamily="18" charset="0"/>
              </a:rPr>
              <a:t>' World: An Exploratory Introduction to Ancient Greek to Accompany </a:t>
            </a:r>
            <a:r>
              <a:rPr lang="en-US" sz="1200" dirty="0" smtClean="0">
                <a:solidFill>
                  <a:schemeClr val="bg1"/>
                </a:solidFill>
                <a:cs typeface="Times New Roman" pitchFamily="18" charset="0"/>
              </a:rPr>
              <a:t>Ecce Romani. CANE (Classical Association of New England), 2002.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DC817-3888-46D5-BC47-BBB3EDD982A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164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Letter drawing from </a:t>
            </a:r>
            <a:r>
              <a:rPr lang="en-US" sz="1200" dirty="0" smtClean="0">
                <a:solidFill>
                  <a:schemeClr val="bg1"/>
                </a:solidFill>
                <a:cs typeface="Times New Roman" pitchFamily="18" charset="0"/>
              </a:rPr>
              <a:t>Nina Barclay. </a:t>
            </a:r>
            <a:r>
              <a:rPr lang="en-US" sz="1200" i="1" dirty="0" err="1" smtClean="0">
                <a:solidFill>
                  <a:schemeClr val="bg1"/>
                </a:solidFill>
                <a:cs typeface="Times New Roman" pitchFamily="18" charset="0"/>
              </a:rPr>
              <a:t>Eucleides</a:t>
            </a:r>
            <a:r>
              <a:rPr lang="en-US" sz="1200" i="1" dirty="0" smtClean="0">
                <a:solidFill>
                  <a:schemeClr val="bg1"/>
                </a:solidFill>
                <a:cs typeface="Times New Roman" pitchFamily="18" charset="0"/>
              </a:rPr>
              <a:t>' World: An Exploratory Introduction to Ancient Greek to Accompany </a:t>
            </a:r>
            <a:r>
              <a:rPr lang="en-US" sz="1200" dirty="0" smtClean="0">
                <a:solidFill>
                  <a:schemeClr val="bg1"/>
                </a:solidFill>
                <a:cs typeface="Times New Roman" pitchFamily="18" charset="0"/>
              </a:rPr>
              <a:t>Ecce Romani. CANE (Classical Association of New England), 2002.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DC817-3888-46D5-BC47-BBB3EDD982A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41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Letter drawing from </a:t>
            </a:r>
            <a:r>
              <a:rPr lang="en-US" sz="1200" dirty="0" smtClean="0">
                <a:solidFill>
                  <a:schemeClr val="bg1"/>
                </a:solidFill>
                <a:cs typeface="Times New Roman" pitchFamily="18" charset="0"/>
              </a:rPr>
              <a:t>Nina Barclay. </a:t>
            </a:r>
            <a:r>
              <a:rPr lang="en-US" sz="1200" i="1" dirty="0" err="1" smtClean="0">
                <a:solidFill>
                  <a:schemeClr val="bg1"/>
                </a:solidFill>
                <a:cs typeface="Times New Roman" pitchFamily="18" charset="0"/>
              </a:rPr>
              <a:t>Eucleides</a:t>
            </a:r>
            <a:r>
              <a:rPr lang="en-US" sz="1200" i="1" dirty="0" smtClean="0">
                <a:solidFill>
                  <a:schemeClr val="bg1"/>
                </a:solidFill>
                <a:cs typeface="Times New Roman" pitchFamily="18" charset="0"/>
              </a:rPr>
              <a:t>' World: An Exploratory Introduction to Ancient Greek to Accompany </a:t>
            </a:r>
            <a:r>
              <a:rPr lang="en-US" sz="1200" dirty="0" smtClean="0">
                <a:solidFill>
                  <a:schemeClr val="bg1"/>
                </a:solidFill>
                <a:cs typeface="Times New Roman" pitchFamily="18" charset="0"/>
              </a:rPr>
              <a:t>Ecce Romani. CANE (Classical Association of New England), 2002.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DC817-3888-46D5-BC47-BBB3EDD982A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183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Letter drawing from </a:t>
            </a:r>
            <a:r>
              <a:rPr lang="en-US" sz="1200" dirty="0" smtClean="0">
                <a:solidFill>
                  <a:schemeClr val="bg1"/>
                </a:solidFill>
                <a:cs typeface="Times New Roman" pitchFamily="18" charset="0"/>
              </a:rPr>
              <a:t>Nina Barclay. </a:t>
            </a:r>
            <a:r>
              <a:rPr lang="en-US" sz="1200" i="1" dirty="0" err="1" smtClean="0">
                <a:solidFill>
                  <a:schemeClr val="bg1"/>
                </a:solidFill>
                <a:cs typeface="Times New Roman" pitchFamily="18" charset="0"/>
              </a:rPr>
              <a:t>Eucleides</a:t>
            </a:r>
            <a:r>
              <a:rPr lang="en-US" sz="1200" i="1" dirty="0" smtClean="0">
                <a:solidFill>
                  <a:schemeClr val="bg1"/>
                </a:solidFill>
                <a:cs typeface="Times New Roman" pitchFamily="18" charset="0"/>
              </a:rPr>
              <a:t>' World: An Exploratory Introduction to Ancient Greek to Accompany </a:t>
            </a:r>
            <a:r>
              <a:rPr lang="en-US" sz="1200" dirty="0" smtClean="0">
                <a:solidFill>
                  <a:schemeClr val="bg1"/>
                </a:solidFill>
                <a:cs typeface="Times New Roman" pitchFamily="18" charset="0"/>
              </a:rPr>
              <a:t>Ecce Romani. CANE (Classical Association of New England), 2002.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DC817-3888-46D5-BC47-BBB3EDD982A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72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Letter drawing from </a:t>
            </a:r>
            <a:r>
              <a:rPr lang="en-US" sz="1200" dirty="0" smtClean="0">
                <a:solidFill>
                  <a:schemeClr val="bg1"/>
                </a:solidFill>
                <a:cs typeface="Times New Roman" pitchFamily="18" charset="0"/>
              </a:rPr>
              <a:t>Nina Barclay. </a:t>
            </a:r>
            <a:r>
              <a:rPr lang="en-US" sz="1200" i="1" dirty="0" err="1" smtClean="0">
                <a:solidFill>
                  <a:schemeClr val="bg1"/>
                </a:solidFill>
                <a:cs typeface="Times New Roman" pitchFamily="18" charset="0"/>
              </a:rPr>
              <a:t>Eucleides</a:t>
            </a:r>
            <a:r>
              <a:rPr lang="en-US" sz="1200" i="1" dirty="0" smtClean="0">
                <a:solidFill>
                  <a:schemeClr val="bg1"/>
                </a:solidFill>
                <a:cs typeface="Times New Roman" pitchFamily="18" charset="0"/>
              </a:rPr>
              <a:t>' World: An Exploratory Introduction to Ancient Greek to Accompany </a:t>
            </a:r>
            <a:r>
              <a:rPr lang="en-US" sz="1200" dirty="0" smtClean="0">
                <a:solidFill>
                  <a:schemeClr val="bg1"/>
                </a:solidFill>
                <a:cs typeface="Times New Roman" pitchFamily="18" charset="0"/>
              </a:rPr>
              <a:t>Ecce Romani. CANE (Classical Association of New England), 2002.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DC817-3888-46D5-BC47-BBB3EDD982A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256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25268" indent="-27894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15797" indent="-22315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62115" indent="-22315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08434" indent="-22315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54753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01071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47390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93708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0FA5C12-67B3-4A76-A50A-B0AF8E107535}" type="slidenum">
              <a:rPr lang="en-US" sz="1200"/>
              <a:pPr eaLnBrk="1" hangingPunct="1"/>
              <a:t>29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146635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DC817-3888-46D5-BC47-BBB3EDD982A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450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Letter drawing from </a:t>
            </a:r>
            <a:r>
              <a:rPr lang="en-US" sz="1200" dirty="0" smtClean="0">
                <a:solidFill>
                  <a:schemeClr val="bg1"/>
                </a:solidFill>
                <a:cs typeface="Times New Roman" pitchFamily="18" charset="0"/>
              </a:rPr>
              <a:t>Nina Barclay. </a:t>
            </a:r>
            <a:r>
              <a:rPr lang="en-US" sz="1200" i="1" dirty="0" err="1" smtClean="0">
                <a:solidFill>
                  <a:schemeClr val="bg1"/>
                </a:solidFill>
                <a:cs typeface="Times New Roman" pitchFamily="18" charset="0"/>
              </a:rPr>
              <a:t>Eucleides</a:t>
            </a:r>
            <a:r>
              <a:rPr lang="en-US" sz="1200" i="1" dirty="0" smtClean="0">
                <a:solidFill>
                  <a:schemeClr val="bg1"/>
                </a:solidFill>
                <a:cs typeface="Times New Roman" pitchFamily="18" charset="0"/>
              </a:rPr>
              <a:t>' World: An Exploratory Introduction to Ancient Greek to Accompany </a:t>
            </a:r>
            <a:r>
              <a:rPr lang="en-US" sz="1200" dirty="0" smtClean="0">
                <a:solidFill>
                  <a:schemeClr val="bg1"/>
                </a:solidFill>
                <a:cs typeface="Times New Roman" pitchFamily="18" charset="0"/>
              </a:rPr>
              <a:t>Ecce Romani. CANE (Classical Association of New England), 2002.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DC817-3888-46D5-BC47-BBB3EDD982A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933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Letter drawing from </a:t>
            </a:r>
            <a:r>
              <a:rPr lang="en-US" sz="1200" dirty="0" smtClean="0">
                <a:solidFill>
                  <a:schemeClr val="bg1"/>
                </a:solidFill>
                <a:cs typeface="Times New Roman" pitchFamily="18" charset="0"/>
              </a:rPr>
              <a:t>Nina Barclay. </a:t>
            </a:r>
            <a:r>
              <a:rPr lang="en-US" sz="1200" i="1" dirty="0" err="1" smtClean="0">
                <a:solidFill>
                  <a:schemeClr val="bg1"/>
                </a:solidFill>
                <a:cs typeface="Times New Roman" pitchFamily="18" charset="0"/>
              </a:rPr>
              <a:t>Eucleides</a:t>
            </a:r>
            <a:r>
              <a:rPr lang="en-US" sz="1200" i="1" dirty="0" smtClean="0">
                <a:solidFill>
                  <a:schemeClr val="bg1"/>
                </a:solidFill>
                <a:cs typeface="Times New Roman" pitchFamily="18" charset="0"/>
              </a:rPr>
              <a:t>' World: An Exploratory Introduction to Ancient Greek to Accompany </a:t>
            </a:r>
            <a:r>
              <a:rPr lang="en-US" sz="1200" dirty="0" smtClean="0">
                <a:solidFill>
                  <a:schemeClr val="bg1"/>
                </a:solidFill>
                <a:cs typeface="Times New Roman" pitchFamily="18" charset="0"/>
              </a:rPr>
              <a:t>Ecce Romani. CANE (Classical Association of New England), 2002.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DC817-3888-46D5-BC47-BBB3EDD982A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343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77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25268" indent="-27894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15797" indent="-22315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62115" indent="-22315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08434" indent="-22315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54753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01071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47390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93708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9C0E049-0A9A-4CE0-AD23-7DE27BB2D269}" type="slidenum">
              <a:rPr lang="en-US" sz="1200"/>
              <a:pPr eaLnBrk="1" hangingPunct="1"/>
              <a:t>32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9985012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25268" indent="-27894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15797" indent="-22315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62115" indent="-22315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08434" indent="-22315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54753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01071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47390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93708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E72364F-E3D5-483D-89F4-BA4F44A2ACFD}" type="slidenum">
              <a:rPr lang="en-US" sz="1200"/>
              <a:pPr eaLnBrk="1" hangingPunct="1"/>
              <a:t>33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298475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80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25268" indent="-27894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15797" indent="-22315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62115" indent="-22315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08434" indent="-22315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54753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01071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47390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93708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F7CF262-6169-46E0-A0A3-74397995902C}" type="slidenum">
              <a:rPr lang="en-US" sz="1200"/>
              <a:pPr eaLnBrk="1" hangingPunct="1"/>
              <a:t>34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108747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53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25268" indent="-27894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15797" indent="-22315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62115" indent="-22315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08434" indent="-22315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54753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01071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47390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93708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AE2B17-93CE-436E-9EEC-01E603184931}" type="slidenum">
              <a:rPr lang="en-US" sz="1200"/>
              <a:pPr eaLnBrk="1" hangingPunct="1"/>
              <a:t>35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0010212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4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54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25268" indent="-27894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15797" indent="-22315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62115" indent="-22315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08434" indent="-22315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54753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01071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47390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93708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61794E1-E1A5-4615-B62D-54C2DA4B6754}" type="slidenum">
              <a:rPr lang="en-US" sz="1200"/>
              <a:pPr eaLnBrk="1" hangingPunct="1"/>
              <a:t>36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335680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56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25268" indent="-27894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15797" indent="-22315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62115" indent="-22315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08434" indent="-22315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54753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01071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47390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93708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0961051-5707-4F7B-B889-B928B310B33F}" type="slidenum">
              <a:rPr lang="en-US" sz="1200"/>
              <a:pPr eaLnBrk="1" hangingPunct="1"/>
              <a:t>37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509831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DC817-3888-46D5-BC47-BBB3EDD982A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33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Wikipedia:</a:t>
            </a:r>
            <a:r>
              <a:rPr lang="en-US" baseline="0" dirty="0" smtClean="0"/>
              <a:t> http://upload.wikimedia.org/wikipedia/commons/f/f4/AntikeGriechen1.jpg </a:t>
            </a:r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2B29355-76A2-4776-B495-B23C55F46C97}" type="slidenum">
              <a:rPr lang="en-US" sz="1200" smtClean="0"/>
              <a:pPr eaLnBrk="1" hangingPunct="1"/>
              <a:t>4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1300709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Wikipedia: http://upload.wikimedia.org/wikipedia/commons/thumb/2/24/Phoenician_alphabet.svg/1000px-Phoenician_alphabet.svg.png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DC817-3888-46D5-BC47-BBB3EDD982A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37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DC817-3888-46D5-BC47-BBB3EDD982A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68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Wikipedia:</a:t>
            </a:r>
            <a:r>
              <a:rPr lang="en-US" baseline="0" dirty="0" smtClean="0"/>
              <a:t> http://upload.wikimedia.org/wikipedia/commons/d/db/Gortys_Law_Code.jpg </a:t>
            </a:r>
            <a:endParaRPr lang="el-GR" baseline="0" dirty="0" smtClean="0"/>
          </a:p>
          <a:p>
            <a:pPr eaLnBrk="1" hangingPunct="1">
              <a:spcBef>
                <a:spcPct val="0"/>
              </a:spcBef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commons.wikimedia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/wiki/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File:Boustrophedon.png</a:t>
            </a:r>
            <a:endParaRPr lang="el-GR" sz="1200" b="0" i="0" u="none" strike="noStrike" kern="1200" baseline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25268" indent="-27894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15797" indent="-22315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62115" indent="-22315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08434" indent="-22315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54753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01071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47390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93708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7F30A80-235B-4298-AD3D-29A0FA806B1E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01110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DC817-3888-46D5-BC47-BBB3EDD982A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73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DC817-3888-46D5-BC47-BBB3EDD982A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54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3680-D0BC-4BCF-840F-2A0CA9B9CFB5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A234-9E2C-415E-972C-286DA9D67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09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3680-D0BC-4BCF-840F-2A0CA9B9CFB5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A234-9E2C-415E-972C-286DA9D67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3680-D0BC-4BCF-840F-2A0CA9B9CFB5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A234-9E2C-415E-972C-286DA9D67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9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3680-D0BC-4BCF-840F-2A0CA9B9CFB5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A234-9E2C-415E-972C-286DA9D67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68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3680-D0BC-4BCF-840F-2A0CA9B9CFB5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A234-9E2C-415E-972C-286DA9D67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40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3680-D0BC-4BCF-840F-2A0CA9B9CFB5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A234-9E2C-415E-972C-286DA9D67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49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3680-D0BC-4BCF-840F-2A0CA9B9CFB5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A234-9E2C-415E-972C-286DA9D67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50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3680-D0BC-4BCF-840F-2A0CA9B9CFB5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A234-9E2C-415E-972C-286DA9D67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26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3680-D0BC-4BCF-840F-2A0CA9B9CFB5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A234-9E2C-415E-972C-286DA9D67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61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3680-D0BC-4BCF-840F-2A0CA9B9CFB5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A234-9E2C-415E-972C-286DA9D67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47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3680-D0BC-4BCF-840F-2A0CA9B9CFB5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A234-9E2C-415E-972C-286DA9D67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59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03680-D0BC-4BCF-840F-2A0CA9B9CFB5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7A234-9E2C-415E-972C-286DA9D67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6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major@ls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Everyone:</a:t>
            </a:r>
            <a:b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New Digital Resource for Beginning Greek</a:t>
            </a:r>
            <a:b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Unit 1 part 1: </a:t>
            </a:r>
            <a:b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history of the Alphabet and Vowels  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196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edition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Wilfred E. Major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wmajor@lsu.edu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68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152400" y="3885038"/>
            <a:ext cx="4495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papyrus </a:t>
            </a:r>
            <a:r>
              <a:rPr lang="en-US" b="1" dirty="0" smtClean="0">
                <a:solidFill>
                  <a:schemeClr val="bg1"/>
                </a:solidFill>
              </a:rPr>
              <a:t>from Plato’s </a:t>
            </a:r>
            <a:r>
              <a:rPr lang="en-US" b="1" i="1" dirty="0" smtClean="0">
                <a:solidFill>
                  <a:schemeClr val="bg1"/>
                </a:solidFill>
              </a:rPr>
              <a:t>Statesman</a:t>
            </a:r>
            <a:endParaRPr lang="en-US" b="1" i="1" dirty="0">
              <a:solidFill>
                <a:schemeClr val="bg1"/>
              </a:solidFill>
            </a:endParaRPr>
          </a:p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P.Oxy</a:t>
            </a:r>
            <a:r>
              <a:rPr lang="en-US" b="1" dirty="0">
                <a:solidFill>
                  <a:schemeClr val="bg1"/>
                </a:solidFill>
              </a:rPr>
              <a:t>. </a:t>
            </a:r>
            <a:r>
              <a:rPr lang="en-US" b="1" dirty="0" smtClean="0">
                <a:solidFill>
                  <a:schemeClr val="bg1"/>
                </a:solidFill>
              </a:rPr>
              <a:t>LX 5107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4345464" y="304800"/>
            <a:ext cx="446468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chemeClr val="bg1"/>
                </a:solidFill>
              </a:rPr>
              <a:t>The </a:t>
            </a:r>
            <a:r>
              <a:rPr lang="en-US" sz="2800" b="1" dirty="0" smtClean="0">
                <a:solidFill>
                  <a:srgbClr val="FFFF00"/>
                </a:solidFill>
              </a:rPr>
              <a:t>upper case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letters</a:t>
            </a:r>
          </a:p>
          <a:p>
            <a:pPr algn="ctr" eaLnBrk="1" hangingPunct="1"/>
            <a:r>
              <a:rPr lang="en-US" sz="2800" b="1" dirty="0" smtClean="0">
                <a:solidFill>
                  <a:schemeClr val="bg1"/>
                </a:solidFill>
              </a:rPr>
              <a:t>in </a:t>
            </a:r>
            <a:r>
              <a:rPr lang="en-US" sz="2800" b="1" dirty="0">
                <a:solidFill>
                  <a:schemeClr val="bg1"/>
                </a:solidFill>
              </a:rPr>
              <a:t>early </a:t>
            </a:r>
            <a:r>
              <a:rPr lang="en-US" sz="2800" b="1" dirty="0" smtClean="0">
                <a:solidFill>
                  <a:schemeClr val="bg1"/>
                </a:solidFill>
              </a:rPr>
              <a:t>writing </a:t>
            </a:r>
            <a:r>
              <a:rPr lang="en-US" sz="2800" b="1" dirty="0">
                <a:solidFill>
                  <a:schemeClr val="bg1"/>
                </a:solidFill>
              </a:rPr>
              <a:t>on </a:t>
            </a:r>
            <a:r>
              <a:rPr lang="en-US" sz="2800" b="1" dirty="0" smtClean="0">
                <a:solidFill>
                  <a:schemeClr val="bg1"/>
                </a:solidFill>
              </a:rPr>
              <a:t>papyrus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8197" name="Picture 4" descr="POxybeast30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19400"/>
            <a:ext cx="2770188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4"/>
          <p:cNvSpPr txBox="1">
            <a:spLocks noChangeArrowheads="1"/>
          </p:cNvSpPr>
          <p:nvPr/>
        </p:nvSpPr>
        <p:spPr bwMode="auto">
          <a:xfrm>
            <a:off x="4572000" y="5810250"/>
            <a:ext cx="4495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 b="1" dirty="0">
                <a:solidFill>
                  <a:schemeClr val="bg1"/>
                </a:solidFill>
              </a:rPr>
              <a:t>alternate “number of the beast”</a:t>
            </a:r>
          </a:p>
          <a:p>
            <a:pPr algn="r" eaLnBrk="1" hangingPunct="1"/>
            <a:r>
              <a:rPr lang="en-US" b="1" dirty="0" err="1">
                <a:solidFill>
                  <a:schemeClr val="bg1"/>
                </a:solidFill>
              </a:rPr>
              <a:t>P.Oxy</a:t>
            </a:r>
            <a:r>
              <a:rPr lang="en-US" b="1" dirty="0">
                <a:solidFill>
                  <a:schemeClr val="bg1"/>
                </a:solidFill>
              </a:rPr>
              <a:t>. </a:t>
            </a:r>
            <a:r>
              <a:rPr lang="en-US" b="1" dirty="0" smtClean="0">
                <a:solidFill>
                  <a:schemeClr val="bg1"/>
                </a:solidFill>
              </a:rPr>
              <a:t>4499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199" name="Line 5"/>
          <p:cNvSpPr>
            <a:spLocks noChangeShapeType="1"/>
          </p:cNvSpPr>
          <p:nvPr/>
        </p:nvSpPr>
        <p:spPr bwMode="auto">
          <a:xfrm flipV="1">
            <a:off x="7696200" y="3657600"/>
            <a:ext cx="0" cy="213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09625"/>
            <a:ext cx="37719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5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lower case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letters: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 writing on papyrus, and later on paper, became more common, scribes gradually changed the letters to make them easier to write.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This version of the alphabet became what we learn as the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lower case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alphabet.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Scribes retained the old letter forms as upper case forms for special uses and decoration. </a:t>
            </a:r>
          </a:p>
          <a:p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09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4768299" y="6254974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manuscript of 2 John 1.1-4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5367678" y="457200"/>
            <a:ext cx="314464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The </a:t>
            </a:r>
            <a:r>
              <a:rPr lang="en-US" b="1" dirty="0" smtClean="0">
                <a:solidFill>
                  <a:srgbClr val="FFFF00"/>
                </a:solidFill>
              </a:rPr>
              <a:t>lower case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letters</a:t>
            </a:r>
          </a:p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a</a:t>
            </a:r>
            <a:r>
              <a:rPr lang="en-US" b="1" dirty="0" smtClean="0">
                <a:solidFill>
                  <a:schemeClr val="bg1"/>
                </a:solidFill>
              </a:rPr>
              <a:t>ppear in the 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hand-writing from</a:t>
            </a:r>
          </a:p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later </a:t>
            </a:r>
            <a:r>
              <a:rPr lang="en-US" b="1" dirty="0" smtClean="0">
                <a:solidFill>
                  <a:schemeClr val="bg1"/>
                </a:solidFill>
              </a:rPr>
              <a:t>manuscripts,</a:t>
            </a: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with </a:t>
            </a:r>
            <a:r>
              <a:rPr lang="en-US" b="1" dirty="0" smtClean="0">
                <a:solidFill>
                  <a:srgbClr val="FFFF00"/>
                </a:solidFill>
              </a:rPr>
              <a:t>upper case</a:t>
            </a:r>
            <a:r>
              <a:rPr lang="en-US" b="1" dirty="0" smtClean="0">
                <a:solidFill>
                  <a:schemeClr val="bg1"/>
                </a:solidFill>
              </a:rPr>
              <a:t> letters</a:t>
            </a: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for special uses.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British Museum MS Harley 5552 NT John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759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0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Important Stuff\LSU Fall 2002\alphabet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59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125359" y="1676400"/>
            <a:ext cx="302897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</a:rPr>
              <a:t>The </a:t>
            </a:r>
          </a:p>
          <a:p>
            <a:pPr algn="ctr" eaLnBrk="1" hangingPunct="1"/>
            <a:r>
              <a:rPr lang="en-US" sz="3200" b="1" dirty="0">
                <a:solidFill>
                  <a:schemeClr val="bg1"/>
                </a:solidFill>
              </a:rPr>
              <a:t>Classical Greek </a:t>
            </a:r>
          </a:p>
          <a:p>
            <a:pPr algn="ctr" eaLnBrk="1" hangingPunct="1"/>
            <a:r>
              <a:rPr lang="en-US" sz="3200" b="1" dirty="0">
                <a:solidFill>
                  <a:schemeClr val="bg1"/>
                </a:solidFill>
              </a:rPr>
              <a:t>alphabet</a:t>
            </a:r>
          </a:p>
          <a:p>
            <a:pPr algn="ctr" eaLnBrk="1" hangingPunct="1"/>
            <a:r>
              <a:rPr lang="en-US" sz="3200" b="1" dirty="0">
                <a:solidFill>
                  <a:schemeClr val="bg1"/>
                </a:solidFill>
              </a:rPr>
              <a:t>for the </a:t>
            </a:r>
          </a:p>
          <a:p>
            <a:pPr algn="ctr" eaLnBrk="1" hangingPunct="1"/>
            <a:r>
              <a:rPr lang="en-US" sz="3200" b="1" dirty="0">
                <a:solidFill>
                  <a:schemeClr val="bg1"/>
                </a:solidFill>
              </a:rPr>
              <a:t>printing press</a:t>
            </a:r>
          </a:p>
          <a:p>
            <a:pPr algn="ctr" eaLnBrk="1" hangingPunct="1"/>
            <a:endParaRPr lang="en-US" sz="32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apitals </a:t>
            </a:r>
            <a:r>
              <a:rPr lang="en-US" dirty="0">
                <a:solidFill>
                  <a:schemeClr val="bg1"/>
                </a:solidFill>
              </a:rPr>
              <a:t>and cursives</a:t>
            </a:r>
          </a:p>
          <a:p>
            <a:pPr algn="ctr" eaLnBrk="1" hangingPunct="1"/>
            <a:r>
              <a:rPr lang="en-US" dirty="0">
                <a:solidFill>
                  <a:schemeClr val="bg1"/>
                </a:solidFill>
              </a:rPr>
              <a:t>combined</a:t>
            </a:r>
          </a:p>
        </p:txBody>
      </p:sp>
    </p:spTree>
    <p:extLst>
      <p:ext uri="{BB962C8B-B14F-4D97-AF65-F5344CB8AC3E}">
        <p14:creationId xmlns:p14="http://schemas.microsoft.com/office/powerpoint/2010/main" val="4034510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905000" y="6172200"/>
            <a:ext cx="5915025" cy="4572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FF00"/>
                </a:solidFill>
              </a:rPr>
              <a:t>From manuscript to modern printed edition</a:t>
            </a:r>
          </a:p>
        </p:txBody>
      </p:sp>
      <p:pic>
        <p:nvPicPr>
          <p:cNvPr id="5" name="Picture 4" descr="British Museum MS Harley 5552 NT John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343400" cy="6258501"/>
          </a:xfrm>
          <a:prstGeom prst="rect">
            <a:avLst/>
          </a:prstGeom>
        </p:spPr>
      </p:pic>
      <p:pic>
        <p:nvPicPr>
          <p:cNvPr id="7" name="Picture 6" descr="2 John 1 1-4 print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0"/>
            <a:ext cx="4038600" cy="626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8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400522" y="914400"/>
            <a:ext cx="397416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chemeClr val="bg1"/>
                </a:solidFill>
              </a:rPr>
              <a:t>Printed </a:t>
            </a:r>
            <a:r>
              <a:rPr lang="en-US" dirty="0">
                <a:solidFill>
                  <a:schemeClr val="bg1"/>
                </a:solidFill>
              </a:rPr>
              <a:t>editions</a:t>
            </a:r>
          </a:p>
          <a:p>
            <a:pPr algn="ctr" eaLnBrk="1" hangingPunct="1"/>
            <a:r>
              <a:rPr lang="en-US" dirty="0">
                <a:solidFill>
                  <a:schemeClr val="bg1"/>
                </a:solidFill>
              </a:rPr>
              <a:t>began as reproductions</a:t>
            </a:r>
          </a:p>
          <a:p>
            <a:pPr algn="ctr" eaLnBrk="1" hangingPunct="1"/>
            <a:r>
              <a:rPr lang="en-US" dirty="0">
                <a:solidFill>
                  <a:schemeClr val="bg1"/>
                </a:solidFill>
              </a:rPr>
              <a:t>of manuscripts, </a:t>
            </a:r>
            <a:endParaRPr lang="en-US" dirty="0" smtClean="0">
              <a:solidFill>
                <a:schemeClr val="bg1"/>
              </a:solidFill>
            </a:endParaRPr>
          </a:p>
          <a:p>
            <a:pPr algn="ctr" eaLnBrk="1" hangingPunct="1"/>
            <a:endParaRPr lang="en-US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en-US" dirty="0" smtClean="0">
                <a:solidFill>
                  <a:schemeClr val="bg1"/>
                </a:solidFill>
              </a:rPr>
              <a:t>so modern editions</a:t>
            </a:r>
          </a:p>
          <a:p>
            <a:pPr algn="ctr" eaLnBrk="1" hangingPunct="1"/>
            <a:r>
              <a:rPr lang="en-US" dirty="0">
                <a:solidFill>
                  <a:schemeClr val="bg1"/>
                </a:solidFill>
              </a:rPr>
              <a:t>generally retain this use </a:t>
            </a:r>
            <a:r>
              <a:rPr lang="en-US" dirty="0" smtClean="0">
                <a:solidFill>
                  <a:schemeClr val="bg1"/>
                </a:solidFill>
              </a:rPr>
              <a:t>of the </a:t>
            </a:r>
          </a:p>
          <a:p>
            <a:pPr algn="ctr" eaLnBrk="1" hangingPunct="1"/>
            <a:r>
              <a:rPr lang="en-US" dirty="0" smtClean="0">
                <a:solidFill>
                  <a:srgbClr val="FFFF00"/>
                </a:solidFill>
              </a:rPr>
              <a:t>lower </a:t>
            </a:r>
            <a:r>
              <a:rPr lang="en-US" dirty="0" smtClean="0">
                <a:solidFill>
                  <a:schemeClr val="bg1"/>
                </a:solidFill>
              </a:rPr>
              <a:t>and</a:t>
            </a:r>
            <a:r>
              <a:rPr lang="en-US" dirty="0" smtClean="0">
                <a:solidFill>
                  <a:srgbClr val="FFFF00"/>
                </a:solidFill>
              </a:rPr>
              <a:t> upper case</a:t>
            </a:r>
            <a:r>
              <a:rPr lang="en-US" dirty="0" smtClean="0">
                <a:solidFill>
                  <a:schemeClr val="bg1"/>
                </a:solidFill>
              </a:rPr>
              <a:t> letters.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574996" y="6436172"/>
            <a:ext cx="4145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bg1"/>
                </a:solidFill>
              </a:rPr>
              <a:t>modern printed edition </a:t>
            </a:r>
            <a:r>
              <a:rPr lang="en-US" sz="2000" dirty="0" smtClean="0">
                <a:solidFill>
                  <a:schemeClr val="bg1"/>
                </a:solidFill>
              </a:rPr>
              <a:t>of 2 John 1.1-4</a:t>
            </a:r>
            <a:endParaRPr lang="en-US" sz="2000" i="1" dirty="0">
              <a:solidFill>
                <a:schemeClr val="bg1"/>
              </a:solidFill>
            </a:endParaRPr>
          </a:p>
        </p:txBody>
      </p:sp>
      <p:pic>
        <p:nvPicPr>
          <p:cNvPr id="6" name="Picture 5" descr="2 John 1 1-4 print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0683" y="0"/>
            <a:ext cx="44233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05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Printed texts still use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lower case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letters normally, but use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upper case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letters for   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first letter of a proper name (person, place,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first letter of a direct quotation 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sometimes the beginning of a paragraph </a:t>
            </a:r>
          </a:p>
          <a:p>
            <a:pPr marL="0" indent="0" eaLnBrk="1" hangingPunct="1">
              <a:buFontTx/>
              <a:buNone/>
              <a:defRPr/>
            </a:pP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But inscriptions and other non-printed Greek (e.g., on shirts) still tend to use the upper case letters! </a:t>
            </a:r>
          </a:p>
        </p:txBody>
      </p:sp>
    </p:spTree>
    <p:extLst>
      <p:ext uri="{BB962C8B-B14F-4D97-AF65-F5344CB8AC3E}">
        <p14:creationId xmlns:p14="http://schemas.microsoft.com/office/powerpoint/2010/main" val="52316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FF00"/>
                </a:solidFill>
                <a:latin typeface="Kunstler Script" pitchFamily="66" charset="0"/>
              </a:rPr>
              <a:t>Ancient </a:t>
            </a:r>
            <a:r>
              <a:rPr lang="en-US" sz="7200" b="1" dirty="0">
                <a:solidFill>
                  <a:srgbClr val="FFFF00"/>
                </a:solidFill>
                <a:latin typeface="Kunstler Script" pitchFamily="66" charset="0"/>
              </a:rPr>
              <a:t>Greek for </a:t>
            </a:r>
            <a:r>
              <a:rPr lang="en-US" sz="7200" b="1" dirty="0" smtClean="0">
                <a:solidFill>
                  <a:srgbClr val="FFFF00"/>
                </a:solidFill>
                <a:latin typeface="Kunstler Script" pitchFamily="66" charset="0"/>
              </a:rPr>
              <a:t>Everyone</a:t>
            </a:r>
            <a:endParaRPr lang="en-US" sz="7200" b="1" dirty="0" smtClean="0">
              <a:solidFill>
                <a:schemeClr val="bg1"/>
              </a:solidFill>
              <a:latin typeface="Kunstler Script" pitchFamily="66" charset="0"/>
            </a:endParaRPr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Imagine if English were printed in a cursive script all the time.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dirty="0" smtClean="0">
                <a:solidFill>
                  <a:schemeClr val="bg1"/>
                </a:solidFill>
                <a:latin typeface="Kunstler Script" pitchFamily="66" charset="0"/>
                <a:cs typeface="Times New Roman" pitchFamily="18" charset="0"/>
              </a:rPr>
              <a:t>Imagine if English were printed in a cursive script all the time.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This is why printed Greek texts can look like chicken scratch, but once you know the alphabet, it is just like reading someone’s handwriting.</a:t>
            </a:r>
          </a:p>
        </p:txBody>
      </p:sp>
    </p:spTree>
    <p:extLst>
      <p:ext uri="{BB962C8B-B14F-4D97-AF65-F5344CB8AC3E}">
        <p14:creationId xmlns:p14="http://schemas.microsoft.com/office/powerpoint/2010/main" val="316384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 essential principle about the ancient Greek alphabet:</a:t>
            </a:r>
          </a:p>
          <a:p>
            <a:pPr algn="ctr">
              <a:buNone/>
            </a:pP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SPELL IT LIKE IT SOUNDS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Greeks in antiquity spelled words the way they pronounced them.</a:t>
            </a: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If they changed the pronunciation of a word, they changed the spelling to match.</a:t>
            </a:r>
          </a:p>
        </p:txBody>
      </p:sp>
    </p:spTree>
    <p:extLst>
      <p:ext uri="{BB962C8B-B14F-4D97-AF65-F5344CB8AC3E}">
        <p14:creationId xmlns:p14="http://schemas.microsoft.com/office/powerpoint/2010/main" val="170699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 essential principle about the ancient Greek alphabet: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SPELL IT LIKE IT SOUNDS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Consider the verb “record” (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reCORD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0" indent="0" eaLnBrk="1" hangingPunct="1">
              <a:buNone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 the noun “record” (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RECord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pPr marL="0" indent="0" eaLnBrk="1" hangingPunct="1">
              <a:buNone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which are spelled alike but pronounced differently in English.</a:t>
            </a:r>
          </a:p>
          <a:p>
            <a:pPr marL="0" indent="0" eaLnBrk="1" hangingPunct="1">
              <a:buNone/>
            </a:pP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Greek, such words would be spelled according to their pronunciations: “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rikórd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 and “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rékerd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694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Review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some history about the Greek alphabet.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Learn some Greek letters! </a:t>
            </a:r>
          </a:p>
          <a:p>
            <a:pPr marL="457200" lvl="1" indent="0">
              <a:buNone/>
            </a:pP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65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 essential principle about the ancient Greek alphabet:</a:t>
            </a:r>
          </a:p>
          <a:p>
            <a:pPr algn="ctr">
              <a:buNone/>
            </a:pP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SPELL IT LIKE IT SOUNDS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Imagine these examples in English:</a:t>
            </a: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If anyone pronounced “going” as “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gonna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,” </a:t>
            </a:r>
          </a:p>
          <a:p>
            <a:pPr marL="0" indent="0" eaLnBrk="1" hangingPunct="1">
              <a:buNone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they would spell it “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gonna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pPr marL="0" indent="0" eaLnBrk="1" hangingPunct="1">
              <a:buNone/>
            </a:pP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Homophones like “but” and “butt” would both be spelled “but,” even though they have different meanings. </a:t>
            </a:r>
          </a:p>
        </p:txBody>
      </p:sp>
    </p:spTree>
    <p:extLst>
      <p:ext uri="{BB962C8B-B14F-4D97-AF65-F5344CB8AC3E}">
        <p14:creationId xmlns:p14="http://schemas.microsoft.com/office/powerpoint/2010/main" val="94653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Therefore, the surest and most straightforward way to become comfortable reading and writing Greek is to sound out the words and match the sounds to the letters.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SPELL IT LIKE IT SOUNDS! </a:t>
            </a:r>
          </a:p>
        </p:txBody>
      </p:sp>
    </p:spTree>
    <p:extLst>
      <p:ext uri="{BB962C8B-B14F-4D97-AF65-F5344CB8AC3E}">
        <p14:creationId xmlns:p14="http://schemas.microsoft.com/office/powerpoint/2010/main" val="323302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848600" cy="452596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Now we start learning the Greek alphabet. 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We learn how to make the letters, but equally importantly, what sounds the letters represent. </a:t>
            </a:r>
          </a:p>
          <a:p>
            <a:pPr eaLnBrk="1" hangingPunct="1">
              <a:buFontTx/>
              <a:buNone/>
            </a:pP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Whereas in English, the consonants tend to dominate, in Greek the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vowels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are more important. 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 we start with the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Greek vowels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293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696200" cy="452596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VOWELS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Greek has roughly the same five vowels as English:</a:t>
            </a:r>
          </a:p>
          <a:p>
            <a:pPr eaLnBrk="1" hangingPunct="1"/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α</a:t>
            </a:r>
            <a:r>
              <a:rPr lang="el-GR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“ah”</a:t>
            </a:r>
          </a:p>
          <a:p>
            <a:pPr eaLnBrk="1" hangingPunct="1"/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ε</a:t>
            </a:r>
            <a:r>
              <a:rPr lang="el-GR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“eh”</a:t>
            </a:r>
          </a:p>
          <a:p>
            <a:pPr eaLnBrk="1" hangingPunct="1"/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ι</a:t>
            </a:r>
            <a:r>
              <a:rPr lang="el-GR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ih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eaLnBrk="1" hangingPunct="1"/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ο</a:t>
            </a:r>
            <a:r>
              <a:rPr lang="el-GR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“o”</a:t>
            </a:r>
          </a:p>
          <a:p>
            <a:pPr eaLnBrk="1" hangingPunct="1"/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υ</a:t>
            </a:r>
            <a:r>
              <a:rPr lang="el-G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“u”</a:t>
            </a:r>
          </a:p>
        </p:txBody>
      </p:sp>
    </p:spTree>
    <p:extLst>
      <p:ext uri="{BB962C8B-B14F-4D97-AF65-F5344CB8AC3E}">
        <p14:creationId xmlns:p14="http://schemas.microsoft.com/office/powerpoint/2010/main" val="142979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33400" y="1828800"/>
            <a:ext cx="80946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6000" b="1">
                <a:solidFill>
                  <a:srgbClr val="FFFF00"/>
                </a:solidFill>
                <a:latin typeface="Palatino Linotype" pitchFamily="18" charset="0"/>
                <a:cs typeface="Times New Roman" charset="0"/>
              </a:rPr>
              <a:t>Α α</a:t>
            </a:r>
            <a:r>
              <a:rPr lang="en-US" sz="6000">
                <a:solidFill>
                  <a:schemeClr val="bg1"/>
                </a:solidFill>
                <a:latin typeface="Palatino Linotype" pitchFamily="18" charset="0"/>
                <a:cs typeface="Times New Roman" charset="0"/>
              </a:rPr>
              <a:t> </a:t>
            </a:r>
            <a:r>
              <a:rPr lang="en-US" sz="6000">
                <a:solidFill>
                  <a:schemeClr val="bg1"/>
                </a:solidFill>
                <a:cs typeface="Times New Roman" charset="0"/>
              </a:rPr>
              <a:t>“alpha” = “ah” = </a:t>
            </a:r>
            <a:r>
              <a:rPr lang="en-US" sz="6000">
                <a:solidFill>
                  <a:srgbClr val="FFFF00"/>
                </a:solidFill>
                <a:cs typeface="Times New Roman" charset="0"/>
              </a:rPr>
              <a:t>A a</a:t>
            </a:r>
            <a:endParaRPr lang="en-US" sz="3600">
              <a:solidFill>
                <a:srgbClr val="FFFF00"/>
              </a:solidFill>
              <a:cs typeface="Times New Roman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33400" y="609600"/>
            <a:ext cx="7567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b="1" u="sng">
                <a:solidFill>
                  <a:schemeClr val="bg1"/>
                </a:solidFill>
              </a:rPr>
              <a:t>letter 		name 			sound 		English</a:t>
            </a:r>
          </a:p>
        </p:txBody>
      </p:sp>
      <p:pic>
        <p:nvPicPr>
          <p:cNvPr id="12292" name="Picture 4" descr="C:\Documents and Settings\Wilfred Major\My Documents\Summer 2005\Greek\alph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76600"/>
            <a:ext cx="3886200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71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0676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6000" b="1">
                <a:solidFill>
                  <a:srgbClr val="FFFF00"/>
                </a:solidFill>
                <a:latin typeface="Palatino Linotype" pitchFamily="18" charset="0"/>
                <a:cs typeface="Times New Roman" charset="0"/>
              </a:rPr>
              <a:t>Ε ε</a:t>
            </a:r>
            <a:r>
              <a:rPr lang="en-US" sz="6000">
                <a:solidFill>
                  <a:schemeClr val="bg1"/>
                </a:solidFill>
                <a:latin typeface="Palatino Linotype" pitchFamily="18" charset="0"/>
                <a:cs typeface="Times New Roman" charset="0"/>
              </a:rPr>
              <a:t> </a:t>
            </a:r>
            <a:r>
              <a:rPr lang="en-US" sz="6000">
                <a:solidFill>
                  <a:schemeClr val="bg1"/>
                </a:solidFill>
                <a:cs typeface="Times New Roman" charset="0"/>
              </a:rPr>
              <a:t>“</a:t>
            </a:r>
            <a:r>
              <a:rPr lang="en-US" sz="5400">
                <a:solidFill>
                  <a:schemeClr val="bg1"/>
                </a:solidFill>
                <a:cs typeface="Times New Roman" charset="0"/>
              </a:rPr>
              <a:t>epsilon</a:t>
            </a:r>
            <a:r>
              <a:rPr lang="en-US" sz="6000">
                <a:solidFill>
                  <a:schemeClr val="bg1"/>
                </a:solidFill>
                <a:cs typeface="Times New Roman" charset="0"/>
              </a:rPr>
              <a:t>” = “eh” = </a:t>
            </a:r>
            <a:r>
              <a:rPr lang="en-US" sz="6000">
                <a:solidFill>
                  <a:srgbClr val="FFFF00"/>
                </a:solidFill>
                <a:cs typeface="Times New Roman" charset="0"/>
              </a:rPr>
              <a:t>E e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33400" y="609600"/>
            <a:ext cx="7567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b="1" u="sng">
                <a:solidFill>
                  <a:schemeClr val="bg1"/>
                </a:solidFill>
              </a:rPr>
              <a:t>letter 		name 			sound 		English</a:t>
            </a:r>
          </a:p>
        </p:txBody>
      </p:sp>
      <p:pic>
        <p:nvPicPr>
          <p:cNvPr id="16388" name="Picture 4" descr="C:\Documents and Settings\Wilfred Major\My Documents\Summer 2005\Greek\epsil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14600"/>
            <a:ext cx="37052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45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609600" y="1219200"/>
            <a:ext cx="73771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6000" b="1">
                <a:solidFill>
                  <a:srgbClr val="FFFF00"/>
                </a:solidFill>
                <a:latin typeface="Palatino Linotype" pitchFamily="18" charset="0"/>
                <a:cs typeface="Times New Roman" charset="0"/>
              </a:rPr>
              <a:t>Ι ι</a:t>
            </a:r>
            <a:r>
              <a:rPr lang="en-US" sz="6000">
                <a:solidFill>
                  <a:schemeClr val="bg1"/>
                </a:solidFill>
                <a:latin typeface="Palatino Linotype" pitchFamily="18" charset="0"/>
                <a:cs typeface="Times New Roman" charset="0"/>
              </a:rPr>
              <a:t> </a:t>
            </a:r>
            <a:r>
              <a:rPr lang="en-US" sz="6000">
                <a:solidFill>
                  <a:schemeClr val="bg1"/>
                </a:solidFill>
                <a:cs typeface="Times New Roman" charset="0"/>
              </a:rPr>
              <a:t>	“iota” = “ih” = </a:t>
            </a:r>
            <a:r>
              <a:rPr lang="en-US" sz="6000">
                <a:solidFill>
                  <a:srgbClr val="FFFF00"/>
                </a:solidFill>
                <a:cs typeface="Times New Roman" charset="0"/>
              </a:rPr>
              <a:t>I i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33400" y="609600"/>
            <a:ext cx="7567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b="1" u="sng">
                <a:solidFill>
                  <a:schemeClr val="bg1"/>
                </a:solidFill>
              </a:rPr>
              <a:t>letter 		name 			sound 		English</a:t>
            </a:r>
          </a:p>
        </p:txBody>
      </p:sp>
      <p:pic>
        <p:nvPicPr>
          <p:cNvPr id="20484" name="Picture 4" descr="C:\Documents and Settings\Wilfred Major\My Documents\Summer 2005\Greek\io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438400"/>
            <a:ext cx="165893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4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588963" y="1219200"/>
            <a:ext cx="82423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6000" b="1">
                <a:solidFill>
                  <a:srgbClr val="FFFF00"/>
                </a:solidFill>
                <a:latin typeface="Palatino Linotype" pitchFamily="18" charset="0"/>
                <a:cs typeface="Times New Roman" charset="0"/>
              </a:rPr>
              <a:t>Ο ο</a:t>
            </a:r>
            <a:r>
              <a:rPr lang="en-US" sz="6000">
                <a:solidFill>
                  <a:schemeClr val="bg1"/>
                </a:solidFill>
                <a:latin typeface="Palatino Linotype" pitchFamily="18" charset="0"/>
                <a:cs typeface="Times New Roman" charset="0"/>
              </a:rPr>
              <a:t> </a:t>
            </a:r>
            <a:r>
              <a:rPr lang="en-US" sz="6000">
                <a:solidFill>
                  <a:schemeClr val="bg1"/>
                </a:solidFill>
                <a:cs typeface="Times New Roman" charset="0"/>
              </a:rPr>
              <a:t>“</a:t>
            </a:r>
            <a:r>
              <a:rPr lang="en-US" sz="4800">
                <a:solidFill>
                  <a:schemeClr val="bg1"/>
                </a:solidFill>
                <a:cs typeface="Times New Roman" charset="0"/>
              </a:rPr>
              <a:t>omicron</a:t>
            </a:r>
            <a:r>
              <a:rPr lang="en-US" sz="6000">
                <a:solidFill>
                  <a:schemeClr val="bg1"/>
                </a:solidFill>
                <a:cs typeface="Times New Roman" charset="0"/>
              </a:rPr>
              <a:t>” = “o” = </a:t>
            </a:r>
            <a:r>
              <a:rPr lang="en-US" sz="6000">
                <a:solidFill>
                  <a:srgbClr val="FFFF00"/>
                </a:solidFill>
                <a:cs typeface="Times New Roman" charset="0"/>
              </a:rPr>
              <a:t>O o</a:t>
            </a:r>
            <a:endParaRPr lang="en-US" sz="6000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533400" y="609600"/>
            <a:ext cx="7567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b="1" u="sng">
                <a:solidFill>
                  <a:schemeClr val="bg1"/>
                </a:solidFill>
              </a:rPr>
              <a:t>letter 		name 			sound 		English</a:t>
            </a:r>
          </a:p>
        </p:txBody>
      </p:sp>
      <p:pic>
        <p:nvPicPr>
          <p:cNvPr id="26628" name="Picture 4" descr="C:\Documents and Settings\Wilfred Major\My Documents\Summer 2005\Greek\omicr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43200"/>
            <a:ext cx="2906713" cy="340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48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57200" y="1371600"/>
            <a:ext cx="7848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6000" b="1">
                <a:solidFill>
                  <a:srgbClr val="FFFF00"/>
                </a:solidFill>
                <a:latin typeface="Palatino Linotype" pitchFamily="18" charset="0"/>
                <a:cs typeface="Times New Roman" charset="0"/>
              </a:rPr>
              <a:t>Υ υ</a:t>
            </a:r>
            <a:r>
              <a:rPr lang="en-US" sz="6000">
                <a:solidFill>
                  <a:schemeClr val="bg1"/>
                </a:solidFill>
                <a:latin typeface="Palatino Linotype" pitchFamily="18" charset="0"/>
                <a:cs typeface="Times New Roman" charset="0"/>
              </a:rPr>
              <a:t> </a:t>
            </a:r>
            <a:r>
              <a:rPr lang="en-US" sz="6000">
                <a:solidFill>
                  <a:schemeClr val="bg1"/>
                </a:solidFill>
                <a:cs typeface="Times New Roman" charset="0"/>
              </a:rPr>
              <a:t>“</a:t>
            </a:r>
            <a:r>
              <a:rPr lang="en-US" sz="4800">
                <a:solidFill>
                  <a:schemeClr val="bg1"/>
                </a:solidFill>
                <a:cs typeface="Times New Roman" charset="0"/>
              </a:rPr>
              <a:t>upsilon</a:t>
            </a:r>
            <a:r>
              <a:rPr lang="en-US" sz="6000">
                <a:solidFill>
                  <a:schemeClr val="bg1"/>
                </a:solidFill>
                <a:cs typeface="Times New Roman" charset="0"/>
              </a:rPr>
              <a:t>” = “u” = </a:t>
            </a:r>
            <a:r>
              <a:rPr lang="en-US" sz="6000">
                <a:solidFill>
                  <a:srgbClr val="FFFF00"/>
                </a:solidFill>
                <a:cs typeface="Times New Roman" charset="0"/>
              </a:rPr>
              <a:t>Y y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533400" y="609600"/>
            <a:ext cx="7567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b="1" u="sng">
                <a:solidFill>
                  <a:schemeClr val="bg1"/>
                </a:solidFill>
              </a:rPr>
              <a:t>letter 		name 			sound 		English</a:t>
            </a:r>
          </a:p>
        </p:txBody>
      </p:sp>
      <p:pic>
        <p:nvPicPr>
          <p:cNvPr id="31748" name="Picture 5" descr="C:\Documents and Settings\Wilfred Major\My Documents\Summer 2005\Greek\upsil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90800"/>
            <a:ext cx="4191000" cy="396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38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438400"/>
            <a:ext cx="3810000" cy="4114800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solidFill>
                  <a:srgbClr val="FFFF00"/>
                </a:solidFill>
                <a:latin typeface="Palatino Linotype" pitchFamily="18" charset="0"/>
              </a:rPr>
              <a:t>α</a:t>
            </a:r>
            <a:r>
              <a:rPr lang="el-GR" sz="3600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“ah”</a:t>
            </a:r>
          </a:p>
          <a:p>
            <a:pPr eaLnBrk="1" hangingPunct="1"/>
            <a:r>
              <a:rPr lang="el-GR" sz="3200" b="1" dirty="0" smtClean="0">
                <a:solidFill>
                  <a:srgbClr val="FFFF00"/>
                </a:solidFill>
                <a:latin typeface="Palatino Linotype" pitchFamily="18" charset="0"/>
              </a:rPr>
              <a:t>ε</a:t>
            </a:r>
            <a:r>
              <a:rPr lang="el-GR" sz="3600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“eh”</a:t>
            </a:r>
          </a:p>
          <a:p>
            <a:pPr eaLnBrk="1" hangingPunct="1"/>
            <a:r>
              <a:rPr lang="el-GR" sz="3200" b="1" dirty="0" smtClean="0">
                <a:solidFill>
                  <a:srgbClr val="FFFF00"/>
                </a:solidFill>
                <a:latin typeface="Palatino Linotype" pitchFamily="18" charset="0"/>
              </a:rPr>
              <a:t>ι</a:t>
            </a:r>
            <a:r>
              <a:rPr lang="el-GR" sz="3600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ih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eaLnBrk="1" hangingPunct="1"/>
            <a:r>
              <a:rPr lang="el-GR" sz="3200" b="1" dirty="0" smtClean="0">
                <a:solidFill>
                  <a:srgbClr val="FFFF00"/>
                </a:solidFill>
                <a:latin typeface="Palatino Linotype" pitchFamily="18" charset="0"/>
              </a:rPr>
              <a:t>ο</a:t>
            </a:r>
            <a:r>
              <a:rPr lang="el-GR" sz="3600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“o”</a:t>
            </a:r>
          </a:p>
          <a:p>
            <a:pPr eaLnBrk="1" hangingPunct="1"/>
            <a:r>
              <a:rPr lang="el-GR" sz="3200" b="1" dirty="0" smtClean="0">
                <a:solidFill>
                  <a:srgbClr val="FFFF00"/>
                </a:solidFill>
                <a:latin typeface="Palatino Linotype" pitchFamily="18" charset="0"/>
              </a:rPr>
              <a:t>υ</a:t>
            </a:r>
            <a:r>
              <a:rPr lang="el-GR" sz="3200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“u”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438400"/>
            <a:ext cx="3810000" cy="4114800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solidFill>
                  <a:srgbClr val="FFFF00"/>
                </a:solidFill>
                <a:latin typeface="Palatino Linotype" pitchFamily="18" charset="0"/>
              </a:rPr>
              <a:t>ᾱ</a:t>
            </a:r>
            <a:r>
              <a:rPr lang="el-GR" sz="3600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aah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eaLnBrk="1" hangingPunct="1"/>
            <a:r>
              <a:rPr lang="el-GR" sz="3200" b="1" dirty="0" smtClean="0">
                <a:solidFill>
                  <a:srgbClr val="FFFF00"/>
                </a:solidFill>
                <a:latin typeface="Palatino Linotype" pitchFamily="18" charset="0"/>
              </a:rPr>
              <a:t>η</a:t>
            </a:r>
            <a:r>
              <a:rPr lang="el-GR" sz="3200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“ay”</a:t>
            </a:r>
          </a:p>
          <a:p>
            <a:pPr eaLnBrk="1" hangingPunct="1"/>
            <a:r>
              <a:rPr lang="el-GR" sz="3200" b="1" dirty="0" smtClean="0">
                <a:solidFill>
                  <a:srgbClr val="FFFF00"/>
                </a:solidFill>
                <a:latin typeface="Palatino Linotype" pitchFamily="18" charset="0"/>
              </a:rPr>
              <a:t>ῑ</a:t>
            </a:r>
            <a:r>
              <a:rPr lang="el-GR" sz="3200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ee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pPr eaLnBrk="1" hangingPunct="1"/>
            <a:r>
              <a:rPr lang="el-GR" sz="3200" b="1" dirty="0" smtClean="0">
                <a:solidFill>
                  <a:srgbClr val="FFFF00"/>
                </a:solidFill>
                <a:latin typeface="Palatino Linotype" pitchFamily="18" charset="0"/>
              </a:rPr>
              <a:t>ω</a:t>
            </a:r>
            <a:r>
              <a:rPr lang="el-GR" sz="3600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“oh”</a:t>
            </a:r>
          </a:p>
          <a:p>
            <a:pPr eaLnBrk="1" hangingPunct="1"/>
            <a:r>
              <a:rPr lang="el-GR" sz="3600" b="1" dirty="0" smtClean="0">
                <a:solidFill>
                  <a:srgbClr val="FFFF00"/>
                </a:solidFill>
                <a:latin typeface="Palatino Linotype" pitchFamily="18" charset="0"/>
              </a:rPr>
              <a:t>ῡ</a:t>
            </a:r>
            <a:r>
              <a:rPr lang="el-GR" sz="3600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l-G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οο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h”</a:t>
            </a:r>
          </a:p>
        </p:txBody>
      </p:sp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1050925" y="1793875"/>
            <a:ext cx="10438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 u="sng" dirty="0">
                <a:solidFill>
                  <a:srgbClr val="FFFF00"/>
                </a:solidFill>
                <a:cs typeface="Times New Roman" pitchFamily="18" charset="0"/>
              </a:rPr>
              <a:t>Short</a:t>
            </a:r>
          </a:p>
        </p:txBody>
      </p:sp>
      <p:sp>
        <p:nvSpPr>
          <p:cNvPr id="22534" name="Text Box 9"/>
          <p:cNvSpPr txBox="1">
            <a:spLocks noChangeArrowheads="1"/>
          </p:cNvSpPr>
          <p:nvPr/>
        </p:nvSpPr>
        <p:spPr bwMode="auto">
          <a:xfrm>
            <a:off x="4953000" y="1828800"/>
            <a:ext cx="9829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 u="sng" dirty="0">
                <a:solidFill>
                  <a:srgbClr val="FFFF00"/>
                </a:solidFill>
                <a:cs typeface="Times New Roman" pitchFamily="18" charset="0"/>
              </a:rPr>
              <a:t>Long</a:t>
            </a:r>
            <a:endParaRPr lang="en-US" b="1" u="sng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22535" name="Text Box 10"/>
          <p:cNvSpPr txBox="1">
            <a:spLocks noChangeArrowheads="1"/>
          </p:cNvSpPr>
          <p:nvPr/>
        </p:nvSpPr>
        <p:spPr bwMode="auto">
          <a:xfrm>
            <a:off x="533400" y="6019800"/>
            <a:ext cx="79095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Like English, Greek has </a:t>
            </a:r>
            <a:r>
              <a:rPr lang="en-US" b="1" dirty="0">
                <a:solidFill>
                  <a:srgbClr val="FFFF00"/>
                </a:solidFill>
                <a:cs typeface="Times New Roman" pitchFamily="18" charset="0"/>
              </a:rPr>
              <a:t>short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 and </a:t>
            </a:r>
            <a:r>
              <a:rPr lang="en-US" b="1" dirty="0">
                <a:solidFill>
                  <a:srgbClr val="FFFF00"/>
                </a:solidFill>
                <a:cs typeface="Times New Roman" pitchFamily="18" charset="0"/>
              </a:rPr>
              <a:t>long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 versions of its vowels.</a:t>
            </a:r>
          </a:p>
        </p:txBody>
      </p:sp>
    </p:spTree>
    <p:extLst>
      <p:ext uri="{BB962C8B-B14F-4D97-AF65-F5344CB8AC3E}">
        <p14:creationId xmlns:p14="http://schemas.microsoft.com/office/powerpoint/2010/main" val="293719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Understanding a little about the history of the Greek alphabet helps explain why Greek writing looks the way it does (and why our alphabet looks the way it does, too).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the eighth century B.C., the Greeks began adapting a Phoenician writing system to record Greek.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Greeks changed the system by dropping consonants that they did not need and adding characters for vowels (not recorded in Phoenician), thus creating the world’s first true alphabet. </a:t>
            </a:r>
          </a:p>
        </p:txBody>
      </p:sp>
    </p:spTree>
    <p:extLst>
      <p:ext uri="{BB962C8B-B14F-4D97-AF65-F5344CB8AC3E}">
        <p14:creationId xmlns:p14="http://schemas.microsoft.com/office/powerpoint/2010/main" val="211380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85800" y="1219200"/>
            <a:ext cx="736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6000" b="1">
                <a:solidFill>
                  <a:srgbClr val="FFFF00"/>
                </a:solidFill>
                <a:latin typeface="Palatino Linotype" pitchFamily="18" charset="0"/>
                <a:cs typeface="Times New Roman" charset="0"/>
              </a:rPr>
              <a:t>Η η</a:t>
            </a:r>
            <a:r>
              <a:rPr lang="en-US" sz="6000">
                <a:solidFill>
                  <a:schemeClr val="bg1"/>
                </a:solidFill>
                <a:latin typeface="Palatino Linotype" pitchFamily="18" charset="0"/>
                <a:cs typeface="Times New Roman" charset="0"/>
              </a:rPr>
              <a:t> </a:t>
            </a:r>
            <a:r>
              <a:rPr lang="en-US" sz="6000">
                <a:solidFill>
                  <a:schemeClr val="bg1"/>
                </a:solidFill>
                <a:cs typeface="Times New Roman" charset="0"/>
              </a:rPr>
              <a:t>“eta” = “ay” = </a:t>
            </a:r>
            <a:r>
              <a:rPr lang="en-US" sz="6000">
                <a:solidFill>
                  <a:srgbClr val="FFFF00"/>
                </a:solidFill>
                <a:cs typeface="Times New Roman" charset="0"/>
              </a:rPr>
              <a:t>E e</a:t>
            </a:r>
            <a:endParaRPr lang="en-US" sz="6000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33400" y="609600"/>
            <a:ext cx="7567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b="1" u="sng">
                <a:solidFill>
                  <a:schemeClr val="bg1"/>
                </a:solidFill>
              </a:rPr>
              <a:t>letter 		name 			sound 		English</a:t>
            </a:r>
          </a:p>
        </p:txBody>
      </p:sp>
      <p:pic>
        <p:nvPicPr>
          <p:cNvPr id="18436" name="Picture 4" descr="C:\Documents and Settings\Wilfred Major\My Documents\Summer 2005\Greek\e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62200"/>
            <a:ext cx="379253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50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522288" y="1219200"/>
            <a:ext cx="8366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6000" b="1">
                <a:solidFill>
                  <a:srgbClr val="FFFF00"/>
                </a:solidFill>
                <a:latin typeface="Palatino Linotype" pitchFamily="18" charset="0"/>
                <a:cs typeface="Times New Roman" charset="0"/>
              </a:rPr>
              <a:t>Ω ω</a:t>
            </a:r>
            <a:r>
              <a:rPr lang="en-US" sz="6000">
                <a:solidFill>
                  <a:schemeClr val="bg1"/>
                </a:solidFill>
                <a:latin typeface="Palatino Linotype" pitchFamily="18" charset="0"/>
                <a:cs typeface="Times New Roman" charset="0"/>
              </a:rPr>
              <a:t> </a:t>
            </a:r>
            <a:r>
              <a:rPr lang="en-US" sz="6000">
                <a:solidFill>
                  <a:schemeClr val="bg1"/>
                </a:solidFill>
                <a:cs typeface="Times New Roman" charset="0"/>
              </a:rPr>
              <a:t>“</a:t>
            </a:r>
            <a:r>
              <a:rPr lang="en-US" sz="4800">
                <a:solidFill>
                  <a:schemeClr val="bg1"/>
                </a:solidFill>
                <a:cs typeface="Times New Roman" charset="0"/>
              </a:rPr>
              <a:t>omega</a:t>
            </a:r>
            <a:r>
              <a:rPr lang="en-US" sz="6000">
                <a:solidFill>
                  <a:schemeClr val="bg1"/>
                </a:solidFill>
                <a:cs typeface="Times New Roman" charset="0"/>
              </a:rPr>
              <a:t>” = “oh” = </a:t>
            </a:r>
            <a:r>
              <a:rPr lang="en-US" sz="6000">
                <a:solidFill>
                  <a:srgbClr val="FFFF00"/>
                </a:solidFill>
                <a:cs typeface="Times New Roman" charset="0"/>
              </a:rPr>
              <a:t>O o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533400" y="609600"/>
            <a:ext cx="7567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b="1" u="sng">
                <a:solidFill>
                  <a:schemeClr val="bg1"/>
                </a:solidFill>
              </a:rPr>
              <a:t>letter 		name 			sound 		English</a:t>
            </a:r>
          </a:p>
        </p:txBody>
      </p:sp>
      <p:pic>
        <p:nvPicPr>
          <p:cNvPr id="35844" name="Picture 4" descr="C:\Documents and Settings\Wilfred Major\My Documents\Summer 2005\Greek\omeg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62200"/>
            <a:ext cx="5867400" cy="41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06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43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Saying two vowels in a row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Speakers of Classical Greek did not like to say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two vowel sounds in a row. 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Consequently, if two vowels came together,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they tended to merge them into one </a:t>
            </a:r>
          </a:p>
          <a:p>
            <a:pPr marL="800100" lvl="2" indent="0">
              <a:lnSpc>
                <a:spcPct val="90000"/>
              </a:lnSpc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(called a “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diphthong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,” Greek for “double sound”) 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or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contract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them. 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Specifically: 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vowel + </a:t>
            </a:r>
            <a:r>
              <a:rPr lang="el-GR" sz="2400" b="1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ι</a:t>
            </a:r>
            <a:r>
              <a:rPr lang="el-G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l-G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b="1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υ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forms a diphthong.</a:t>
            </a:r>
          </a:p>
          <a:p>
            <a:pPr lvl="1"/>
            <a:r>
              <a:rPr lang="el-GR" sz="2400" b="1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α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l-G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b="1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ε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</a:t>
            </a:r>
            <a:r>
              <a:rPr lang="el-G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b="1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ο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contract with each other. </a:t>
            </a:r>
          </a:p>
        </p:txBody>
      </p:sp>
    </p:spTree>
    <p:extLst>
      <p:ext uri="{BB962C8B-B14F-4D97-AF65-F5344CB8AC3E}">
        <p14:creationId xmlns:p14="http://schemas.microsoft.com/office/powerpoint/2010/main" val="99615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vowel + </a:t>
            </a:r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ι</a:t>
            </a:r>
            <a:r>
              <a:rPr lang="en-US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forms a diphthong:</a:t>
            </a:r>
          </a:p>
          <a:p>
            <a:pPr eaLnBrk="1" hangingPunct="1"/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α </a:t>
            </a:r>
            <a:r>
              <a:rPr lang="en-US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+ </a:t>
            </a:r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ι</a:t>
            </a:r>
            <a:r>
              <a:rPr lang="el-GR" dirty="0" smtClean="0">
                <a:solidFill>
                  <a:schemeClr val="bg1"/>
                </a:solidFill>
                <a:latin typeface="Palatino Linotype" pitchFamily="18" charset="0"/>
              </a:rPr>
              <a:t> = </a:t>
            </a:r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αι</a:t>
            </a:r>
            <a:r>
              <a:rPr lang="el-GR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“eye”</a:t>
            </a:r>
            <a:endParaRPr lang="el-GR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ᾱ </a:t>
            </a:r>
            <a:r>
              <a:rPr lang="en-US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+ </a:t>
            </a:r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ι</a:t>
            </a:r>
            <a:r>
              <a:rPr lang="el-GR" dirty="0" smtClean="0">
                <a:solidFill>
                  <a:schemeClr val="bg1"/>
                </a:solidFill>
                <a:latin typeface="Palatino Linotype" pitchFamily="18" charset="0"/>
              </a:rPr>
              <a:t> = </a:t>
            </a:r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ᾱι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aah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 usually written </a:t>
            </a:r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ᾳ</a:t>
            </a:r>
          </a:p>
          <a:p>
            <a:pPr eaLnBrk="1" hangingPunct="1"/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ε </a:t>
            </a:r>
            <a:r>
              <a:rPr lang="en-US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+ </a:t>
            </a:r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ι</a:t>
            </a:r>
            <a:r>
              <a:rPr lang="el-GR" dirty="0" smtClean="0">
                <a:solidFill>
                  <a:schemeClr val="bg1"/>
                </a:solidFill>
                <a:latin typeface="Palatino Linotype" pitchFamily="18" charset="0"/>
              </a:rPr>
              <a:t> = </a:t>
            </a:r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ει</a:t>
            </a:r>
            <a:r>
              <a:rPr lang="el-GR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“ay” </a:t>
            </a:r>
            <a:endParaRPr lang="el-GR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η </a:t>
            </a:r>
            <a:r>
              <a:rPr lang="en-US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+ </a:t>
            </a:r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ι</a:t>
            </a:r>
            <a:r>
              <a:rPr lang="el-GR" dirty="0" smtClean="0">
                <a:solidFill>
                  <a:schemeClr val="bg1"/>
                </a:solidFill>
                <a:latin typeface="Palatino Linotype" pitchFamily="18" charset="0"/>
              </a:rPr>
              <a:t> = </a:t>
            </a:r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ηι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“ay” usually written </a:t>
            </a:r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ῃ</a:t>
            </a:r>
            <a:r>
              <a:rPr lang="el-GR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endParaRPr lang="el-GR" b="1" dirty="0" smtClean="0">
              <a:solidFill>
                <a:srgbClr val="FFFF00"/>
              </a:solidFill>
              <a:latin typeface="Palatino Linotype" pitchFamily="18" charset="0"/>
            </a:endParaRPr>
          </a:p>
          <a:p>
            <a:pPr eaLnBrk="1" hangingPunct="1"/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ο </a:t>
            </a:r>
            <a:r>
              <a:rPr lang="en-US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+ </a:t>
            </a:r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ι</a:t>
            </a:r>
            <a:r>
              <a:rPr lang="el-GR" dirty="0" smtClean="0">
                <a:solidFill>
                  <a:schemeClr val="bg1"/>
                </a:solidFill>
                <a:latin typeface="Palatino Linotype" pitchFamily="18" charset="0"/>
              </a:rPr>
              <a:t> = </a:t>
            </a:r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οι</a:t>
            </a:r>
            <a:r>
              <a:rPr lang="el-GR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endParaRPr lang="el-GR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ω </a:t>
            </a:r>
            <a:r>
              <a:rPr lang="en-US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+ </a:t>
            </a:r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ι</a:t>
            </a:r>
            <a:r>
              <a:rPr lang="el-GR" dirty="0" smtClean="0">
                <a:solidFill>
                  <a:schemeClr val="bg1"/>
                </a:solidFill>
                <a:latin typeface="Palatino Linotype" pitchFamily="18" charset="0"/>
              </a:rPr>
              <a:t> = </a:t>
            </a:r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ωι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“oh” usually written </a:t>
            </a:r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ῳ</a:t>
            </a:r>
            <a:r>
              <a:rPr lang="el-GR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</a:p>
          <a:p>
            <a:pPr eaLnBrk="1" hangingPunct="1"/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υ </a:t>
            </a:r>
            <a:r>
              <a:rPr lang="en-US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+ </a:t>
            </a:r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ι</a:t>
            </a:r>
            <a:r>
              <a:rPr lang="el-GR" dirty="0" smtClean="0">
                <a:solidFill>
                  <a:schemeClr val="bg1"/>
                </a:solidFill>
                <a:latin typeface="Palatino Linotype" pitchFamily="18" charset="0"/>
              </a:rPr>
              <a:t> = </a:t>
            </a:r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υι</a:t>
            </a:r>
            <a:r>
              <a:rPr lang="el-GR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“wee”</a:t>
            </a:r>
          </a:p>
        </p:txBody>
      </p:sp>
    </p:spTree>
    <p:extLst>
      <p:ext uri="{BB962C8B-B14F-4D97-AF65-F5344CB8AC3E}">
        <p14:creationId xmlns:p14="http://schemas.microsoft.com/office/powerpoint/2010/main" val="243902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vowel +</a:t>
            </a:r>
            <a:r>
              <a:rPr lang="el-G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υ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forms a diphthong: </a:t>
            </a:r>
          </a:p>
          <a:p>
            <a:pPr eaLnBrk="1" hangingPunct="1"/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α </a:t>
            </a:r>
            <a:r>
              <a:rPr lang="en-US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+ </a:t>
            </a:r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υ</a:t>
            </a:r>
            <a:r>
              <a:rPr lang="el-GR" dirty="0" smtClean="0">
                <a:solidFill>
                  <a:schemeClr val="bg1"/>
                </a:solidFill>
                <a:latin typeface="Palatino Linotype" pitchFamily="18" charset="0"/>
              </a:rPr>
              <a:t> = </a:t>
            </a:r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αυ</a:t>
            </a:r>
            <a:r>
              <a:rPr lang="el-GR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ow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!”</a:t>
            </a:r>
            <a:endParaRPr lang="el-GR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b="1" dirty="0" smtClean="0">
              <a:solidFill>
                <a:srgbClr val="FFFF00"/>
              </a:solidFill>
              <a:latin typeface="Palatino Linotype" pitchFamily="18" charset="0"/>
            </a:endParaRPr>
          </a:p>
          <a:p>
            <a:pPr eaLnBrk="1" hangingPunct="1"/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ε </a:t>
            </a:r>
            <a:r>
              <a:rPr lang="en-US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+ </a:t>
            </a:r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υ</a:t>
            </a:r>
            <a:r>
              <a:rPr lang="el-GR" dirty="0" smtClean="0">
                <a:solidFill>
                  <a:schemeClr val="bg1"/>
                </a:solidFill>
                <a:latin typeface="Palatino Linotype" pitchFamily="18" charset="0"/>
              </a:rPr>
              <a:t> = </a:t>
            </a:r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ευ</a:t>
            </a:r>
            <a:r>
              <a:rPr lang="el-GR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eu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endParaRPr lang="el-GR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endParaRPr lang="el-GR" b="1" dirty="0" smtClean="0">
              <a:solidFill>
                <a:srgbClr val="FFFF00"/>
              </a:solidFill>
              <a:latin typeface="Palatino Linotype" pitchFamily="18" charset="0"/>
            </a:endParaRPr>
          </a:p>
          <a:p>
            <a:pPr eaLnBrk="1" hangingPunct="1"/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ο </a:t>
            </a:r>
            <a:r>
              <a:rPr lang="en-US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+ </a:t>
            </a:r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υ</a:t>
            </a:r>
            <a:r>
              <a:rPr lang="el-GR" dirty="0" smtClean="0">
                <a:solidFill>
                  <a:schemeClr val="bg1"/>
                </a:solidFill>
                <a:latin typeface="Palatino Linotype" pitchFamily="18" charset="0"/>
              </a:rPr>
              <a:t> = </a:t>
            </a:r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ου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oo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endParaRPr lang="el-GR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endParaRPr lang="en-US" dirty="0" smtClean="0">
              <a:solidFill>
                <a:schemeClr val="bg1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5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α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ε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ο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 + </a:t>
            </a:r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α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contract:</a:t>
            </a:r>
          </a:p>
          <a:p>
            <a:pPr eaLnBrk="1" hangingPunct="1"/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α</a:t>
            </a:r>
            <a:r>
              <a:rPr lang="el-GR" b="1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+ </a:t>
            </a:r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α</a:t>
            </a:r>
            <a:r>
              <a:rPr lang="el-GR" dirty="0" smtClean="0">
                <a:solidFill>
                  <a:schemeClr val="bg1"/>
                </a:solidFill>
              </a:rPr>
              <a:t> = </a:t>
            </a:r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ᾱ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endParaRPr lang="el-GR" b="1" dirty="0" smtClean="0">
              <a:solidFill>
                <a:srgbClr val="FFFF00"/>
              </a:solidFill>
            </a:endParaRPr>
          </a:p>
          <a:p>
            <a:pPr lvl="1" eaLnBrk="1" hangingPunct="1"/>
            <a:endParaRPr lang="el-GR" b="1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ε</a:t>
            </a:r>
            <a:r>
              <a:rPr lang="el-GR" b="1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+ </a:t>
            </a:r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α</a:t>
            </a:r>
            <a:r>
              <a:rPr lang="el-GR" dirty="0" smtClean="0">
                <a:solidFill>
                  <a:schemeClr val="bg1"/>
                </a:solidFill>
              </a:rPr>
              <a:t> = </a:t>
            </a:r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η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el-GR" b="1" dirty="0" smtClean="0">
              <a:solidFill>
                <a:srgbClr val="FFFF00"/>
              </a:solidFill>
            </a:endParaRPr>
          </a:p>
          <a:p>
            <a:pPr lvl="1" eaLnBrk="1" hangingPunct="1"/>
            <a:endParaRPr lang="el-GR" b="1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ο</a:t>
            </a:r>
            <a:r>
              <a:rPr lang="el-GR" b="1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+ </a:t>
            </a:r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α</a:t>
            </a:r>
            <a:r>
              <a:rPr lang="el-GR" dirty="0" smtClean="0">
                <a:solidFill>
                  <a:schemeClr val="bg1"/>
                </a:solidFill>
              </a:rPr>
              <a:t> = </a:t>
            </a:r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ω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el-GR" b="1" dirty="0" smtClean="0">
              <a:solidFill>
                <a:srgbClr val="FFFF00"/>
              </a:solidFill>
            </a:endParaRPr>
          </a:p>
          <a:p>
            <a:pPr lvl="1" eaLnBrk="1" hangingPunct="1"/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15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α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l-G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ε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ο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 + </a:t>
            </a:r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ε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 con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tract:</a:t>
            </a:r>
          </a:p>
          <a:p>
            <a:pPr eaLnBrk="1" hangingPunct="1"/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α</a:t>
            </a:r>
            <a:r>
              <a:rPr lang="el-GR" b="1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+ </a:t>
            </a:r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ε</a:t>
            </a:r>
            <a:r>
              <a:rPr lang="el-GR" dirty="0" smtClean="0">
                <a:solidFill>
                  <a:schemeClr val="bg1"/>
                </a:solidFill>
              </a:rPr>
              <a:t> = </a:t>
            </a:r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ᾱ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endParaRPr lang="el-GR" b="1" dirty="0" smtClean="0">
              <a:solidFill>
                <a:srgbClr val="FFFF00"/>
              </a:solidFill>
            </a:endParaRPr>
          </a:p>
          <a:p>
            <a:pPr lvl="1" eaLnBrk="1" hangingPunct="1"/>
            <a:endParaRPr lang="el-GR" b="1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ε</a:t>
            </a:r>
            <a:r>
              <a:rPr lang="el-GR" b="1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+ </a:t>
            </a:r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ε</a:t>
            </a:r>
            <a:r>
              <a:rPr lang="el-GR" dirty="0" smtClean="0">
                <a:solidFill>
                  <a:schemeClr val="bg1"/>
                </a:solidFill>
              </a:rPr>
              <a:t> = </a:t>
            </a:r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ει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el-GR" b="1" dirty="0" smtClean="0">
              <a:solidFill>
                <a:srgbClr val="FFFF00"/>
              </a:solidFill>
            </a:endParaRPr>
          </a:p>
          <a:p>
            <a:pPr lvl="1" eaLnBrk="1" hangingPunct="1"/>
            <a:endParaRPr lang="el-GR" b="1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ο</a:t>
            </a:r>
            <a:r>
              <a:rPr lang="el-GR" b="1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+ </a:t>
            </a:r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ε</a:t>
            </a:r>
            <a:r>
              <a:rPr lang="el-GR" dirty="0" smtClean="0">
                <a:solidFill>
                  <a:schemeClr val="bg1"/>
                </a:solidFill>
              </a:rPr>
              <a:t> = </a:t>
            </a:r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ου</a:t>
            </a:r>
            <a:r>
              <a:rPr lang="el-GR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endParaRPr lang="el-GR" b="1" dirty="0" smtClean="0">
              <a:solidFill>
                <a:srgbClr val="FFFF00"/>
              </a:solidFill>
              <a:latin typeface="Palatino Linotype" pitchFamily="18" charset="0"/>
            </a:endParaRPr>
          </a:p>
          <a:p>
            <a:pPr lvl="1" eaLnBrk="1" hangingPunct="1"/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79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α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l-G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ε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ο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 +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ο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contract:</a:t>
            </a:r>
          </a:p>
          <a:p>
            <a:pPr eaLnBrk="1" hangingPunct="1"/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α</a:t>
            </a:r>
            <a:r>
              <a:rPr lang="el-GR" b="1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+ </a:t>
            </a:r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ο</a:t>
            </a:r>
            <a:r>
              <a:rPr lang="el-GR" dirty="0" smtClean="0">
                <a:solidFill>
                  <a:schemeClr val="bg1"/>
                </a:solidFill>
              </a:rPr>
              <a:t> = </a:t>
            </a:r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ω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endParaRPr lang="el-GR" b="1" dirty="0" smtClean="0">
              <a:solidFill>
                <a:srgbClr val="FFFF00"/>
              </a:solidFill>
            </a:endParaRPr>
          </a:p>
          <a:p>
            <a:pPr lvl="1" eaLnBrk="1" hangingPunct="1"/>
            <a:endParaRPr lang="el-GR" b="1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ε</a:t>
            </a:r>
            <a:r>
              <a:rPr lang="el-GR" b="1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+ </a:t>
            </a:r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ο</a:t>
            </a:r>
            <a:r>
              <a:rPr lang="el-GR" dirty="0" smtClean="0">
                <a:solidFill>
                  <a:schemeClr val="bg1"/>
                </a:solidFill>
              </a:rPr>
              <a:t> = </a:t>
            </a:r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ου</a:t>
            </a:r>
            <a:r>
              <a:rPr lang="el-GR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endParaRPr lang="el-GR" b="1" dirty="0" smtClean="0">
              <a:solidFill>
                <a:srgbClr val="FFFF00"/>
              </a:solidFill>
            </a:endParaRPr>
          </a:p>
          <a:p>
            <a:pPr lvl="1" eaLnBrk="1" hangingPunct="1"/>
            <a:endParaRPr lang="el-GR" b="1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ο</a:t>
            </a:r>
            <a:r>
              <a:rPr lang="el-GR" b="1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+ </a:t>
            </a:r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ο</a:t>
            </a:r>
            <a:r>
              <a:rPr lang="el-GR" dirty="0" smtClean="0">
                <a:solidFill>
                  <a:schemeClr val="bg1"/>
                </a:solidFill>
              </a:rPr>
              <a:t> = </a:t>
            </a:r>
            <a:r>
              <a:rPr lang="el-GR" b="1" dirty="0" smtClean="0">
                <a:solidFill>
                  <a:srgbClr val="FFFF00"/>
                </a:solidFill>
                <a:latin typeface="Palatino Linotype" pitchFamily="18" charset="0"/>
              </a:rPr>
              <a:t>ου</a:t>
            </a:r>
            <a:r>
              <a:rPr lang="el-GR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endParaRPr lang="el-GR" b="1" dirty="0" smtClean="0">
              <a:solidFill>
                <a:srgbClr val="FFFF00"/>
              </a:solidFill>
              <a:latin typeface="Palatino Linotype" pitchFamily="18" charset="0"/>
            </a:endParaRPr>
          </a:p>
          <a:p>
            <a:pPr lvl="1" eaLnBrk="1" hangingPunct="1"/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68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Next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Greek consonants! 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83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" y="-27062"/>
            <a:ext cx="9140944" cy="5208662"/>
          </a:xfrm>
          <a:prstGeom prst="rect">
            <a:avLst/>
          </a:prstGeom>
        </p:spPr>
      </p:pic>
      <p:sp useBgFill="1"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810357" y="5171275"/>
            <a:ext cx="7540077" cy="156966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Greek colonies in </a:t>
            </a:r>
            <a:r>
              <a:rPr lang="en-US" b="1" dirty="0" smtClean="0">
                <a:solidFill>
                  <a:srgbClr val="FF0000"/>
                </a:solidFill>
              </a:rPr>
              <a:t>red</a:t>
            </a: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Phoenician colonies in </a:t>
            </a:r>
            <a:r>
              <a:rPr lang="en-US" b="1" dirty="0" smtClean="0">
                <a:solidFill>
                  <a:srgbClr val="FFFF00"/>
                </a:solidFill>
              </a:rPr>
              <a:t>yellow</a:t>
            </a: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8</a:t>
            </a:r>
            <a:r>
              <a:rPr lang="en-US" b="1" baseline="30000" dirty="0" smtClean="0">
                <a:solidFill>
                  <a:schemeClr val="bg1"/>
                </a:solidFill>
              </a:rPr>
              <a:t>th</a:t>
            </a:r>
            <a:r>
              <a:rPr lang="en-US" b="1" dirty="0" smtClean="0">
                <a:solidFill>
                  <a:schemeClr val="bg1"/>
                </a:solidFill>
              </a:rPr>
              <a:t>-6</a:t>
            </a:r>
            <a:r>
              <a:rPr lang="en-US" b="1" baseline="30000" dirty="0" smtClean="0">
                <a:solidFill>
                  <a:schemeClr val="bg1"/>
                </a:solidFill>
              </a:rPr>
              <a:t>th</a:t>
            </a:r>
            <a:r>
              <a:rPr lang="en-US" b="1" dirty="0" smtClean="0">
                <a:solidFill>
                  <a:schemeClr val="bg1"/>
                </a:solidFill>
              </a:rPr>
              <a:t> centuries B.C.,</a:t>
            </a: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when the Greeks adapted the Phoenician writing system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046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0"/>
            <a:ext cx="7628476" cy="6858000"/>
          </a:xfrm>
          <a:prstGeom prst="rect">
            <a:avLst/>
          </a:prstGeom>
        </p:spPr>
      </p:pic>
      <p:sp useBgFill="1"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915033" y="5562600"/>
            <a:ext cx="3830729" cy="830997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b="1" dirty="0" smtClean="0"/>
              <a:t>The Phoenician </a:t>
            </a:r>
          </a:p>
          <a:p>
            <a:pPr algn="ctr" eaLnBrk="1" hangingPunct="1"/>
            <a:r>
              <a:rPr lang="en-US" b="1" dirty="0" smtClean="0"/>
              <a:t>characters and their sounds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5163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 happens with new technology, at first there were multiple versions and formats.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Different communities used the alphabet to record only their local dialect.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Thus for several centuries, different areas would use different sets of letters and different versions of letters (pointing different directions, and so on).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There was also no standard for the direction of script in general (left to right, right to left, and so on). </a:t>
            </a:r>
          </a:p>
        </p:txBody>
      </p:sp>
    </p:spTree>
    <p:extLst>
      <p:ext uri="{BB962C8B-B14F-4D97-AF65-F5344CB8AC3E}">
        <p14:creationId xmlns:p14="http://schemas.microsoft.com/office/powerpoint/2010/main" val="295463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6341590" y="2034809"/>
            <a:ext cx="27142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law code of </a:t>
            </a:r>
            <a:r>
              <a:rPr lang="en-US" b="1" dirty="0" err="1" smtClean="0">
                <a:solidFill>
                  <a:schemeClr val="bg1"/>
                </a:solidFill>
              </a:rPr>
              <a:t>Gortys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(on Crete)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0" y="4888301"/>
            <a:ext cx="477129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For example, this stone inscription from the fifth century B.C. </a:t>
            </a:r>
          </a:p>
          <a:p>
            <a:pPr algn="ctr" eaLnBrk="1" hangingPunct="1"/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is written </a:t>
            </a:r>
            <a:r>
              <a:rPr lang="en-US" i="1" dirty="0" smtClean="0">
                <a:solidFill>
                  <a:schemeClr val="bg1"/>
                </a:solidFill>
                <a:cs typeface="Times New Roman" pitchFamily="18" charset="0"/>
              </a:rPr>
              <a:t>boustrophedon </a:t>
            </a:r>
          </a:p>
          <a:p>
            <a:pPr algn="ctr" eaLnBrk="1" hangingPunct="1"/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(left to right and right to left </a:t>
            </a:r>
            <a:endParaRPr lang="el-GR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 eaLnBrk="1" hangingPunct="1"/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alternate each line).</a:t>
            </a:r>
            <a:endParaRPr lang="en-US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404816"/>
            <a:ext cx="6138010" cy="40909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291" y="5287797"/>
            <a:ext cx="4372709" cy="1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34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Recall our definition of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Classical Greek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Classical Greek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refers to writings from the city of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Athens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during the fifth and fourth centuries B.C.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403 B.C., the city of Athens officially adopted a specific, consistent form of the Greek alphabet.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Because of the influence of Attic Greek, this version of the alphabet became the standard starting point for writing Greek.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Even older writings were rewritten using the standard fourth-century Athenian alphabet. </a:t>
            </a:r>
          </a:p>
        </p:txBody>
      </p:sp>
    </p:spTree>
    <p:extLst>
      <p:ext uri="{BB962C8B-B14F-4D97-AF65-F5344CB8AC3E}">
        <p14:creationId xmlns:p14="http://schemas.microsoft.com/office/powerpoint/2010/main" val="421457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upper case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letters: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the Classical period, much writing was still carved into stone or into clay objects.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This version of the alphabet survives primarily as the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upper case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alphabet.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People started writing more on papyrus (on early type of paper made from the papyrus reed), but they still used the familiar letters. </a:t>
            </a:r>
          </a:p>
        </p:txBody>
      </p:sp>
    </p:spTree>
    <p:extLst>
      <p:ext uri="{BB962C8B-B14F-4D97-AF65-F5344CB8AC3E}">
        <p14:creationId xmlns:p14="http://schemas.microsoft.com/office/powerpoint/2010/main" val="369649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1788</Words>
  <Application>Microsoft Office PowerPoint</Application>
  <PresentationFormat>On-screen Show (4:3)</PresentationFormat>
  <Paragraphs>266</Paragraphs>
  <Slides>38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Ancient Greek for Everyone: A New Digital Resource for Beginning Greek Unit 1 part 1:  history of the Alphabet and Vowels  </vt:lpstr>
      <vt:lpstr>Ancient Greek for Everyone</vt:lpstr>
      <vt:lpstr>Ancient Greek for Everyone</vt:lpstr>
      <vt:lpstr>PowerPoint Presentation</vt:lpstr>
      <vt:lpstr>PowerPoint Presentation</vt:lpstr>
      <vt:lpstr>Ancient Greek for Everyone</vt:lpstr>
      <vt:lpstr>PowerPoint Presentation</vt:lpstr>
      <vt:lpstr>Ancient Greek for Everyone</vt:lpstr>
      <vt:lpstr>Ancient Greek for Everyone</vt:lpstr>
      <vt:lpstr>PowerPoint Presentation</vt:lpstr>
      <vt:lpstr>Ancient Greek for Everyone</vt:lpstr>
      <vt:lpstr>PowerPoint Presentation</vt:lpstr>
      <vt:lpstr>PowerPoint Presentation</vt:lpstr>
      <vt:lpstr>PowerPoint Presentation</vt:lpstr>
      <vt:lpstr>PowerPoint Presentation</vt:lpstr>
      <vt:lpstr>Ancient Greek for Everyone</vt:lpstr>
      <vt:lpstr>Ancient Greek for Everyone</vt:lpstr>
      <vt:lpstr>Ancient Greek for Everyone</vt:lpstr>
      <vt:lpstr>Ancient Greek for Everyone</vt:lpstr>
      <vt:lpstr>Ancient Greek for Everyone</vt:lpstr>
      <vt:lpstr>Ancient Greek for Everyone</vt:lpstr>
      <vt:lpstr>Ancient Greek for Everyone</vt:lpstr>
      <vt:lpstr>Ancient Greek for Everyone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Ancient Greek for Everyone</vt:lpstr>
      <vt:lpstr>PowerPoint Presentation</vt:lpstr>
      <vt:lpstr>PowerPoint Presentation</vt:lpstr>
      <vt:lpstr>Ancient Greek for Everyone</vt:lpstr>
      <vt:lpstr>Ancient Greek for Everyone</vt:lpstr>
      <vt:lpstr>Ancient Greek for Everyone</vt:lpstr>
      <vt:lpstr>Ancient Greek for Everyone</vt:lpstr>
      <vt:lpstr>Ancient Greek for Everyone</vt:lpstr>
      <vt:lpstr>Ancient Greek for Everyone</vt:lpstr>
      <vt:lpstr>Ancient Greek for Everyone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Greek 1001 Elementary Greek</dc:title>
  <dc:creator>Wilfred E Major</dc:creator>
  <cp:lastModifiedBy>Wilfred E Major</cp:lastModifiedBy>
  <cp:revision>74</cp:revision>
  <dcterms:created xsi:type="dcterms:W3CDTF">2012-08-17T18:41:45Z</dcterms:created>
  <dcterms:modified xsi:type="dcterms:W3CDTF">2015-07-01T18:52:24Z</dcterms:modified>
</cp:coreProperties>
</file>